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147471132" r:id="rId3"/>
    <p:sldId id="2147471154" r:id="rId4"/>
    <p:sldId id="710" r:id="rId5"/>
    <p:sldId id="2147471153" r:id="rId6"/>
    <p:sldId id="624" r:id="rId7"/>
    <p:sldId id="259" r:id="rId8"/>
    <p:sldId id="2147471159" r:id="rId9"/>
    <p:sldId id="2147471164" r:id="rId10"/>
    <p:sldId id="2147471176" r:id="rId11"/>
    <p:sldId id="260" r:id="rId12"/>
    <p:sldId id="2147471173" r:id="rId13"/>
    <p:sldId id="2147471130" r:id="rId14"/>
    <p:sldId id="2147471183" r:id="rId15"/>
    <p:sldId id="2147471181" r:id="rId16"/>
    <p:sldId id="2147471155" r:id="rId17"/>
    <p:sldId id="2147471170" r:id="rId18"/>
    <p:sldId id="2147471177" r:id="rId19"/>
    <p:sldId id="2147471068" r:id="rId20"/>
    <p:sldId id="2147471180" r:id="rId21"/>
    <p:sldId id="2147471157" r:id="rId22"/>
  </p:sldIdLst>
  <p:sldSz cx="12192000" cy="6858000"/>
  <p:notesSz cx="6858000" cy="9144000"/>
  <p:embeddedFontLst>
    <p:embeddedFont>
      <p:font typeface="Arial Black" panose="020B0A04020102020204" pitchFamily="34" charset="0"/>
      <p:regular r:id="rId24"/>
      <p:bold r:id="rId25"/>
    </p:embeddedFont>
    <p:embeddedFont>
      <p:font typeface="Open Sans" panose="020B0606030504020204" pitchFamily="34" charset="0"/>
      <p:regular r:id="rId26"/>
      <p:bold r:id="rId27"/>
      <p:italic r:id="rId28"/>
      <p:boldItalic r:id="rId29"/>
    </p:embeddedFont>
    <p:embeddedFont>
      <p:font typeface="Poppins" panose="00000500000000000000" pitchFamily="2" charset="0"/>
      <p:regular r:id="rId30"/>
      <p:bold r:id="rId31"/>
      <p:italic r:id="rId32"/>
      <p:boldItalic r:id="rId33"/>
    </p:embeddedFont>
    <p:embeddedFont>
      <p:font typeface="Quattrocento Sans" panose="020B0502050000020003"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j4XfQ7AYpc1tkb3YxyYiL9IikG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18756-97E0-4DAD-8E0A-705FB27506C4}" v="21" dt="2025-03-25T20:46:27.508"/>
  </p1510:revLst>
</p1510:revInfo>
</file>

<file path=ppt/tableStyles.xml><?xml version="1.0" encoding="utf-8"?>
<a:tblStyleLst xmlns:a="http://schemas.openxmlformats.org/drawingml/2006/main" def="{85F14CB8-99D3-4949-B5A4-BE32E6B8DC07}">
  <a:tblStyle styleId="{85F14CB8-99D3-4949-B5A4-BE32E6B8DC0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F0"/>
          </a:solidFill>
        </a:fill>
      </a:tcStyle>
    </a:wholeTbl>
    <a:band1H>
      <a:tcTxStyle/>
      <a:tcStyle>
        <a:tcBdr/>
        <a:fill>
          <a:solidFill>
            <a:srgbClr val="CAD2DF"/>
          </a:solidFill>
        </a:fill>
      </a:tcStyle>
    </a:band1H>
    <a:band2H>
      <a:tcTxStyle/>
      <a:tcStyle>
        <a:tcBdr/>
      </a:tcStyle>
    </a:band2H>
    <a:band1V>
      <a:tcTxStyle/>
      <a:tcStyle>
        <a:tcBdr/>
        <a:fill>
          <a:solidFill>
            <a:srgbClr val="CAD2D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621"/>
  </p:normalViewPr>
  <p:slideViewPr>
    <p:cSldViewPr snapToGrid="0">
      <p:cViewPr varScale="1">
        <p:scale>
          <a:sx n="60" d="100"/>
          <a:sy n="60" d="100"/>
        </p:scale>
        <p:origin x="884" y="40"/>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customschemas.google.com/relationships/presentationmetadata" Target="metadata"/><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US), Timothy T" userId="1b9b75c4-9cad-4933-b28a-af2e08924cc0" providerId="ADAL" clId="{AD318756-97E0-4DAD-8E0A-705FB27506C4}"/>
    <pc:docChg chg="undo custSel addSld delSld modSld sldOrd">
      <pc:chgData name="Lee (US), Timothy T" userId="1b9b75c4-9cad-4933-b28a-af2e08924cc0" providerId="ADAL" clId="{AD318756-97E0-4DAD-8E0A-705FB27506C4}" dt="2025-03-25T20:48:22.437" v="350" actId="47"/>
      <pc:docMkLst>
        <pc:docMk/>
      </pc:docMkLst>
      <pc:sldChg chg="modSp mod">
        <pc:chgData name="Lee (US), Timothy T" userId="1b9b75c4-9cad-4933-b28a-af2e08924cc0" providerId="ADAL" clId="{AD318756-97E0-4DAD-8E0A-705FB27506C4}" dt="2025-03-25T20:19:33.794" v="40" actId="20577"/>
        <pc:sldMkLst>
          <pc:docMk/>
          <pc:sldMk cId="0" sldId="256"/>
        </pc:sldMkLst>
        <pc:spChg chg="mod">
          <ac:chgData name="Lee (US), Timothy T" userId="1b9b75c4-9cad-4933-b28a-af2e08924cc0" providerId="ADAL" clId="{AD318756-97E0-4DAD-8E0A-705FB27506C4}" dt="2025-03-25T20:12:51.116" v="0" actId="20577"/>
          <ac:spMkLst>
            <pc:docMk/>
            <pc:sldMk cId="0" sldId="256"/>
            <ac:spMk id="110" creationId="{00000000-0000-0000-0000-000000000000}"/>
          </ac:spMkLst>
        </pc:spChg>
        <pc:spChg chg="mod">
          <ac:chgData name="Lee (US), Timothy T" userId="1b9b75c4-9cad-4933-b28a-af2e08924cc0" providerId="ADAL" clId="{AD318756-97E0-4DAD-8E0A-705FB27506C4}" dt="2025-03-25T20:19:33.794" v="40" actId="20577"/>
          <ac:spMkLst>
            <pc:docMk/>
            <pc:sldMk cId="0" sldId="256"/>
            <ac:spMk id="111" creationId="{00000000-0000-0000-0000-000000000000}"/>
          </ac:spMkLst>
        </pc:spChg>
      </pc:sldChg>
      <pc:sldChg chg="ord">
        <pc:chgData name="Lee (US), Timothy T" userId="1b9b75c4-9cad-4933-b28a-af2e08924cc0" providerId="ADAL" clId="{AD318756-97E0-4DAD-8E0A-705FB27506C4}" dt="2025-03-25T20:43:02.333" v="316"/>
        <pc:sldMkLst>
          <pc:docMk/>
          <pc:sldMk cId="2839469089" sldId="260"/>
        </pc:sldMkLst>
      </pc:sldChg>
      <pc:sldChg chg="del">
        <pc:chgData name="Lee (US), Timothy T" userId="1b9b75c4-9cad-4933-b28a-af2e08924cc0" providerId="ADAL" clId="{AD318756-97E0-4DAD-8E0A-705FB27506C4}" dt="2025-03-25T20:48:22.437" v="350" actId="47"/>
        <pc:sldMkLst>
          <pc:docMk/>
          <pc:sldMk cId="2428441265" sldId="604"/>
        </pc:sldMkLst>
      </pc:sldChg>
      <pc:sldChg chg="addSp modSp add mod modAnim">
        <pc:chgData name="Lee (US), Timothy T" userId="1b9b75c4-9cad-4933-b28a-af2e08924cc0" providerId="ADAL" clId="{AD318756-97E0-4DAD-8E0A-705FB27506C4}" dt="2025-03-25T20:34:23.707" v="298"/>
        <pc:sldMkLst>
          <pc:docMk/>
          <pc:sldMk cId="2821054747" sldId="2147471068"/>
        </pc:sldMkLst>
        <pc:spChg chg="add mod">
          <ac:chgData name="Lee (US), Timothy T" userId="1b9b75c4-9cad-4933-b28a-af2e08924cc0" providerId="ADAL" clId="{AD318756-97E0-4DAD-8E0A-705FB27506C4}" dt="2025-03-25T20:34:16.165" v="297" actId="3062"/>
          <ac:spMkLst>
            <pc:docMk/>
            <pc:sldMk cId="2821054747" sldId="2147471068"/>
            <ac:spMk id="4" creationId="{FD4E8D85-E486-B8E7-1E22-B703655D88EC}"/>
          </ac:spMkLst>
        </pc:spChg>
      </pc:sldChg>
      <pc:sldChg chg="ord">
        <pc:chgData name="Lee (US), Timothy T" userId="1b9b75c4-9cad-4933-b28a-af2e08924cc0" providerId="ADAL" clId="{AD318756-97E0-4DAD-8E0A-705FB27506C4}" dt="2025-03-25T20:32:05.566" v="217"/>
        <pc:sldMkLst>
          <pc:docMk/>
          <pc:sldMk cId="1299643037" sldId="2147471153"/>
        </pc:sldMkLst>
      </pc:sldChg>
      <pc:sldChg chg="del">
        <pc:chgData name="Lee (US), Timothy T" userId="1b9b75c4-9cad-4933-b28a-af2e08924cc0" providerId="ADAL" clId="{AD318756-97E0-4DAD-8E0A-705FB27506C4}" dt="2025-03-25T20:22:02.284" v="41" actId="47"/>
        <pc:sldMkLst>
          <pc:docMk/>
          <pc:sldMk cId="0" sldId="2147471160"/>
        </pc:sldMkLst>
      </pc:sldChg>
      <pc:sldChg chg="ord">
        <pc:chgData name="Lee (US), Timothy T" userId="1b9b75c4-9cad-4933-b28a-af2e08924cc0" providerId="ADAL" clId="{AD318756-97E0-4DAD-8E0A-705FB27506C4}" dt="2025-03-25T20:42:41.228" v="312"/>
        <pc:sldMkLst>
          <pc:docMk/>
          <pc:sldMk cId="1036632242" sldId="2147471164"/>
        </pc:sldMkLst>
      </pc:sldChg>
      <pc:sldChg chg="del">
        <pc:chgData name="Lee (US), Timothy T" userId="1b9b75c4-9cad-4933-b28a-af2e08924cc0" providerId="ADAL" clId="{AD318756-97E0-4DAD-8E0A-705FB27506C4}" dt="2025-03-25T20:32:18.361" v="219" actId="47"/>
        <pc:sldMkLst>
          <pc:docMk/>
          <pc:sldMk cId="0" sldId="2147471169"/>
        </pc:sldMkLst>
      </pc:sldChg>
      <pc:sldChg chg="del">
        <pc:chgData name="Lee (US), Timothy T" userId="1b9b75c4-9cad-4933-b28a-af2e08924cc0" providerId="ADAL" clId="{AD318756-97E0-4DAD-8E0A-705FB27506C4}" dt="2025-03-25T20:22:14.027" v="43" actId="47"/>
        <pc:sldMkLst>
          <pc:docMk/>
          <pc:sldMk cId="2309868994" sldId="2147471174"/>
        </pc:sldMkLst>
      </pc:sldChg>
      <pc:sldChg chg="del">
        <pc:chgData name="Lee (US), Timothy T" userId="1b9b75c4-9cad-4933-b28a-af2e08924cc0" providerId="ADAL" clId="{AD318756-97E0-4DAD-8E0A-705FB27506C4}" dt="2025-03-25T20:22:04.382" v="42" actId="47"/>
        <pc:sldMkLst>
          <pc:docMk/>
          <pc:sldMk cId="2977820575" sldId="2147471175"/>
        </pc:sldMkLst>
      </pc:sldChg>
      <pc:sldChg chg="ord">
        <pc:chgData name="Lee (US), Timothy T" userId="1b9b75c4-9cad-4933-b28a-af2e08924cc0" providerId="ADAL" clId="{AD318756-97E0-4DAD-8E0A-705FB27506C4}" dt="2025-03-25T20:42:59.453" v="314"/>
        <pc:sldMkLst>
          <pc:docMk/>
          <pc:sldMk cId="3578114421" sldId="2147471176"/>
        </pc:sldMkLst>
      </pc:sldChg>
      <pc:sldChg chg="addSp modSp new del mod ord">
        <pc:chgData name="Lee (US), Timothy T" userId="1b9b75c4-9cad-4933-b28a-af2e08924cc0" providerId="ADAL" clId="{AD318756-97E0-4DAD-8E0A-705FB27506C4}" dt="2025-03-25T20:45:00.096" v="339" actId="2696"/>
        <pc:sldMkLst>
          <pc:docMk/>
          <pc:sldMk cId="1105101456" sldId="2147471177"/>
        </pc:sldMkLst>
        <pc:spChg chg="mod">
          <ac:chgData name="Lee (US), Timothy T" userId="1b9b75c4-9cad-4933-b28a-af2e08924cc0" providerId="ADAL" clId="{AD318756-97E0-4DAD-8E0A-705FB27506C4}" dt="2025-03-25T20:44:13.399" v="336" actId="404"/>
          <ac:spMkLst>
            <pc:docMk/>
            <pc:sldMk cId="1105101456" sldId="2147471177"/>
            <ac:spMk id="2" creationId="{43858FC2-E183-86B6-2FC5-0871EAA8ACB6}"/>
          </ac:spMkLst>
        </pc:spChg>
        <pc:spChg chg="mod">
          <ac:chgData name="Lee (US), Timothy T" userId="1b9b75c4-9cad-4933-b28a-af2e08924cc0" providerId="ADAL" clId="{AD318756-97E0-4DAD-8E0A-705FB27506C4}" dt="2025-03-25T20:30:21.224" v="134" actId="404"/>
          <ac:spMkLst>
            <pc:docMk/>
            <pc:sldMk cId="1105101456" sldId="2147471177"/>
            <ac:spMk id="3" creationId="{BBAE4A1D-5208-5233-FBC2-0D5353D2B042}"/>
          </ac:spMkLst>
        </pc:spChg>
        <pc:spChg chg="add mod">
          <ac:chgData name="Lee (US), Timothy T" userId="1b9b75c4-9cad-4933-b28a-af2e08924cc0" providerId="ADAL" clId="{AD318756-97E0-4DAD-8E0A-705FB27506C4}" dt="2025-03-25T20:31:08.833" v="211" actId="122"/>
          <ac:spMkLst>
            <pc:docMk/>
            <pc:sldMk cId="1105101456" sldId="2147471177"/>
            <ac:spMk id="5" creationId="{71C0E6CF-4B6C-63EE-9574-3C5D380AB0B3}"/>
          </ac:spMkLst>
        </pc:spChg>
        <pc:spChg chg="add mod">
          <ac:chgData name="Lee (US), Timothy T" userId="1b9b75c4-9cad-4933-b28a-af2e08924cc0" providerId="ADAL" clId="{AD318756-97E0-4DAD-8E0A-705FB27506C4}" dt="2025-03-25T20:31:17.426" v="213" actId="113"/>
          <ac:spMkLst>
            <pc:docMk/>
            <pc:sldMk cId="1105101456" sldId="2147471177"/>
            <ac:spMk id="6" creationId="{D736577F-DEC7-4FF4-1282-20B73D3313F1}"/>
          </ac:spMkLst>
        </pc:spChg>
        <pc:picChg chg="add mod">
          <ac:chgData name="Lee (US), Timothy T" userId="1b9b75c4-9cad-4933-b28a-af2e08924cc0" providerId="ADAL" clId="{AD318756-97E0-4DAD-8E0A-705FB27506C4}" dt="2025-03-25T20:30:27.120" v="135" actId="14100"/>
          <ac:picMkLst>
            <pc:docMk/>
            <pc:sldMk cId="1105101456" sldId="2147471177"/>
            <ac:picMk id="1026" creationId="{881F0FA0-08A0-3891-0936-1BC849478F62}"/>
          </ac:picMkLst>
        </pc:picChg>
      </pc:sldChg>
      <pc:sldChg chg="add">
        <pc:chgData name="Lee (US), Timothy T" userId="1b9b75c4-9cad-4933-b28a-af2e08924cc0" providerId="ADAL" clId="{AD318756-97E0-4DAD-8E0A-705FB27506C4}" dt="2025-03-25T20:45:19.428" v="340"/>
        <pc:sldMkLst>
          <pc:docMk/>
          <pc:sldMk cId="1210344619" sldId="2147471177"/>
        </pc:sldMkLst>
      </pc:sldChg>
      <pc:sldChg chg="add">
        <pc:chgData name="Lee (US), Timothy T" userId="1b9b75c4-9cad-4933-b28a-af2e08924cc0" providerId="ADAL" clId="{AD318756-97E0-4DAD-8E0A-705FB27506C4}" dt="2025-03-25T20:43:32.217" v="318"/>
        <pc:sldMkLst>
          <pc:docMk/>
          <pc:sldMk cId="3956586712" sldId="2147471180"/>
        </pc:sldMkLst>
      </pc:sldChg>
      <pc:sldChg chg="add del ord">
        <pc:chgData name="Lee (US), Timothy T" userId="1b9b75c4-9cad-4933-b28a-af2e08924cc0" providerId="ADAL" clId="{AD318756-97E0-4DAD-8E0A-705FB27506C4}" dt="2025-03-25T20:43:29.782" v="317" actId="2696"/>
        <pc:sldMkLst>
          <pc:docMk/>
          <pc:sldMk cId="4008571399" sldId="2147471180"/>
        </pc:sldMkLst>
      </pc:sldChg>
      <pc:sldChg chg="add del">
        <pc:chgData name="Lee (US), Timothy T" userId="1b9b75c4-9cad-4933-b28a-af2e08924cc0" providerId="ADAL" clId="{AD318756-97E0-4DAD-8E0A-705FB27506C4}" dt="2025-03-25T20:45:47.170" v="345" actId="2696"/>
        <pc:sldMkLst>
          <pc:docMk/>
          <pc:sldMk cId="994557530" sldId="2147471181"/>
        </pc:sldMkLst>
      </pc:sldChg>
      <pc:sldChg chg="add del ord">
        <pc:chgData name="Lee (US), Timothy T" userId="1b9b75c4-9cad-4933-b28a-af2e08924cc0" providerId="ADAL" clId="{AD318756-97E0-4DAD-8E0A-705FB27506C4}" dt="2025-03-25T20:45:25.218" v="341" actId="2696"/>
        <pc:sldMkLst>
          <pc:docMk/>
          <pc:sldMk cId="1349742626" sldId="2147471181"/>
        </pc:sldMkLst>
      </pc:sldChg>
      <pc:sldChg chg="add ord">
        <pc:chgData name="Lee (US), Timothy T" userId="1b9b75c4-9cad-4933-b28a-af2e08924cc0" providerId="ADAL" clId="{AD318756-97E0-4DAD-8E0A-705FB27506C4}" dt="2025-03-25T20:46:38.527" v="349"/>
        <pc:sldMkLst>
          <pc:docMk/>
          <pc:sldMk cId="2753168111" sldId="2147471181"/>
        </pc:sldMkLst>
      </pc:sldChg>
      <pc:sldChg chg="add del">
        <pc:chgData name="Lee (US), Timothy T" userId="1b9b75c4-9cad-4933-b28a-af2e08924cc0" providerId="ADAL" clId="{AD318756-97E0-4DAD-8E0A-705FB27506C4}" dt="2025-03-25T20:45:36.791" v="343" actId="2696"/>
        <pc:sldMkLst>
          <pc:docMk/>
          <pc:sldMk cId="3491847524" sldId="2147471181"/>
        </pc:sldMkLst>
      </pc:sldChg>
      <pc:sldChg chg="add ord">
        <pc:chgData name="Lee (US), Timothy T" userId="1b9b75c4-9cad-4933-b28a-af2e08924cc0" providerId="ADAL" clId="{AD318756-97E0-4DAD-8E0A-705FB27506C4}" dt="2025-03-25T20:46:38.527" v="349"/>
        <pc:sldMkLst>
          <pc:docMk/>
          <pc:sldMk cId="163805350" sldId="2147471183"/>
        </pc:sldMkLst>
      </pc:sldChg>
      <pc:sldMasterChg chg="delSldLayout">
        <pc:chgData name="Lee (US), Timothy T" userId="1b9b75c4-9cad-4933-b28a-af2e08924cc0" providerId="ADAL" clId="{AD318756-97E0-4DAD-8E0A-705FB27506C4}" dt="2025-03-25T20:48:22.437" v="350" actId="47"/>
        <pc:sldMasterMkLst>
          <pc:docMk/>
          <pc:sldMasterMk cId="0" sldId="2147483648"/>
        </pc:sldMasterMkLst>
        <pc:sldLayoutChg chg="del">
          <pc:chgData name="Lee (US), Timothy T" userId="1b9b75c4-9cad-4933-b28a-af2e08924cc0" providerId="ADAL" clId="{AD318756-97E0-4DAD-8E0A-705FB27506C4}" dt="2025-03-25T20:22:04.382" v="42" actId="47"/>
          <pc:sldLayoutMkLst>
            <pc:docMk/>
            <pc:sldMasterMk cId="0" sldId="2147483648"/>
            <pc:sldLayoutMk cId="0" sldId="2147483652"/>
          </pc:sldLayoutMkLst>
        </pc:sldLayoutChg>
        <pc:sldLayoutChg chg="del">
          <pc:chgData name="Lee (US), Timothy T" userId="1b9b75c4-9cad-4933-b28a-af2e08924cc0" providerId="ADAL" clId="{AD318756-97E0-4DAD-8E0A-705FB27506C4}" dt="2025-03-25T20:48:22.437" v="350" actId="47"/>
          <pc:sldLayoutMkLst>
            <pc:docMk/>
            <pc:sldMasterMk cId="0" sldId="2147483648"/>
            <pc:sldLayoutMk cId="1968285290" sldId="2147483664"/>
          </pc:sldLayoutMkLst>
        </pc:sldLayoutChg>
        <pc:sldLayoutChg chg="del">
          <pc:chgData name="Lee (US), Timothy T" userId="1b9b75c4-9cad-4933-b28a-af2e08924cc0" providerId="ADAL" clId="{AD318756-97E0-4DAD-8E0A-705FB27506C4}" dt="2025-03-25T20:43:29.782" v="317" actId="2696"/>
          <pc:sldLayoutMkLst>
            <pc:docMk/>
            <pc:sldMasterMk cId="0" sldId="2147483648"/>
            <pc:sldLayoutMk cId="8078335" sldId="2147483679"/>
          </pc:sldLayoutMkLst>
        </pc:sldLayoutChg>
        <pc:sldLayoutChg chg="del">
          <pc:chgData name="Lee (US), Timothy T" userId="1b9b75c4-9cad-4933-b28a-af2e08924cc0" providerId="ADAL" clId="{AD318756-97E0-4DAD-8E0A-705FB27506C4}" dt="2025-03-25T20:45:25.218" v="341" actId="2696"/>
          <pc:sldLayoutMkLst>
            <pc:docMk/>
            <pc:sldMasterMk cId="0" sldId="2147483648"/>
            <pc:sldLayoutMk cId="1897056033" sldId="2147483680"/>
          </pc:sldLayoutMkLst>
        </pc:sldLayoutChg>
        <pc:sldLayoutChg chg="del">
          <pc:chgData name="Lee (US), Timothy T" userId="1b9b75c4-9cad-4933-b28a-af2e08924cc0" providerId="ADAL" clId="{AD318756-97E0-4DAD-8E0A-705FB27506C4}" dt="2025-03-25T20:45:36.791" v="343" actId="2696"/>
          <pc:sldLayoutMkLst>
            <pc:docMk/>
            <pc:sldMasterMk cId="0" sldId="2147483648"/>
            <pc:sldLayoutMk cId="23547636" sldId="2147483682"/>
          </pc:sldLayoutMkLst>
        </pc:sldLayoutChg>
        <pc:sldLayoutChg chg="del">
          <pc:chgData name="Lee (US), Timothy T" userId="1b9b75c4-9cad-4933-b28a-af2e08924cc0" providerId="ADAL" clId="{AD318756-97E0-4DAD-8E0A-705FB27506C4}" dt="2025-03-25T20:45:47.170" v="345" actId="2696"/>
          <pc:sldLayoutMkLst>
            <pc:docMk/>
            <pc:sldMasterMk cId="0" sldId="2147483648"/>
            <pc:sldLayoutMk cId="1657730953" sldId="214748368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07142358890422E-2"/>
          <c:y val="9.6875358318613589E-2"/>
          <c:w val="0.8039441776192241"/>
          <c:h val="0.60598923449864983"/>
        </c:manualLayout>
      </c:layout>
      <c:barChart>
        <c:barDir val="col"/>
        <c:grouping val="stacked"/>
        <c:varyColors val="0"/>
        <c:ser>
          <c:idx val="0"/>
          <c:order val="0"/>
          <c:tx>
            <c:strRef>
              <c:f>Sheet2!$B$1</c:f>
              <c:strCache>
                <c:ptCount val="1"/>
                <c:pt idx="0">
                  <c:v> Higher Grade </c:v>
                </c:pt>
              </c:strCache>
            </c:strRef>
          </c:tx>
          <c:spPr>
            <a:solidFill>
              <a:schemeClr val="accent1"/>
            </a:solidFill>
            <a:ln>
              <a:noFill/>
            </a:ln>
            <a:effectLst/>
          </c:spPr>
          <c:invertIfNegative val="0"/>
          <c:cat>
            <c:numRef>
              <c:f>Sheet2!$A$2:$A$26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Sheet2!$B$2:$B$26</c:f>
              <c:numCache>
                <c:formatCode>_(* #,##0_);_(* \(#,##0\);_(* "-"??_);_(@_)</c:formatCode>
                <c:ptCount val="25"/>
                <c:pt idx="0">
                  <c:v>307815</c:v>
                </c:pt>
                <c:pt idx="1">
                  <c:v>311673</c:v>
                </c:pt>
                <c:pt idx="2">
                  <c:v>310155</c:v>
                </c:pt>
                <c:pt idx="3">
                  <c:v>297278</c:v>
                </c:pt>
                <c:pt idx="4">
                  <c:v>297125</c:v>
                </c:pt>
                <c:pt idx="5">
                  <c:v>293525</c:v>
                </c:pt>
                <c:pt idx="6">
                  <c:v>294248</c:v>
                </c:pt>
                <c:pt idx="7">
                  <c:v>297121</c:v>
                </c:pt>
                <c:pt idx="8">
                  <c:v>297165</c:v>
                </c:pt>
                <c:pt idx="9">
                  <c:v>299826</c:v>
                </c:pt>
                <c:pt idx="10">
                  <c:v>304746</c:v>
                </c:pt>
                <c:pt idx="11">
                  <c:v>308177</c:v>
                </c:pt>
                <c:pt idx="12">
                  <c:v>312861</c:v>
                </c:pt>
                <c:pt idx="13">
                  <c:v>310802</c:v>
                </c:pt>
                <c:pt idx="14">
                  <c:v>309419</c:v>
                </c:pt>
                <c:pt idx="15">
                  <c:v>306905</c:v>
                </c:pt>
                <c:pt idx="16">
                  <c:v>306259</c:v>
                </c:pt>
                <c:pt idx="17">
                  <c:v>297334</c:v>
                </c:pt>
                <c:pt idx="18">
                  <c:v>298952</c:v>
                </c:pt>
                <c:pt idx="19">
                  <c:v>294565</c:v>
                </c:pt>
                <c:pt idx="20">
                  <c:v>288389</c:v>
                </c:pt>
                <c:pt idx="21">
                  <c:v>283665</c:v>
                </c:pt>
                <c:pt idx="22">
                  <c:v>282452</c:v>
                </c:pt>
                <c:pt idx="23">
                  <c:v>289653</c:v>
                </c:pt>
              </c:numCache>
            </c:numRef>
          </c:val>
          <c:extLst>
            <c:ext xmlns:c16="http://schemas.microsoft.com/office/drawing/2014/chart" uri="{C3380CC4-5D6E-409C-BE32-E72D297353CC}">
              <c16:uniqueId val="{00000000-41A3-3841-92F1-63C71247E355}"/>
            </c:ext>
          </c:extLst>
        </c:ser>
        <c:ser>
          <c:idx val="1"/>
          <c:order val="1"/>
          <c:tx>
            <c:strRef>
              <c:f>Sheet2!$C$1</c:f>
              <c:strCache>
                <c:ptCount val="1"/>
                <c:pt idx="0">
                  <c:v> All Students </c:v>
                </c:pt>
              </c:strCache>
            </c:strRef>
          </c:tx>
          <c:spPr>
            <a:solidFill>
              <a:schemeClr val="accent2"/>
            </a:solidFill>
            <a:ln>
              <a:noFill/>
            </a:ln>
            <a:effectLst/>
          </c:spPr>
          <c:invertIfNegative val="0"/>
          <c:cat>
            <c:numRef>
              <c:f>Sheet2!$A$2:$A$26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Sheet2!$C$2:$C$26</c:f>
              <c:numCache>
                <c:formatCode>_(* #,##0_);_(* \(#,##0\);_(* "-"??_);_(@_)</c:formatCode>
                <c:ptCount val="25"/>
                <c:pt idx="0">
                  <c:v>58320</c:v>
                </c:pt>
                <c:pt idx="1">
                  <c:v>65669</c:v>
                </c:pt>
                <c:pt idx="2">
                  <c:v>72328</c:v>
                </c:pt>
                <c:pt idx="3">
                  <c:v>63860</c:v>
                </c:pt>
                <c:pt idx="4">
                  <c:v>68358</c:v>
                </c:pt>
                <c:pt idx="5">
                  <c:v>73870</c:v>
                </c:pt>
                <c:pt idx="6">
                  <c:v>80491</c:v>
                </c:pt>
                <c:pt idx="7">
                  <c:v>78882</c:v>
                </c:pt>
                <c:pt idx="8">
                  <c:v>85235</c:v>
                </c:pt>
                <c:pt idx="9">
                  <c:v>97175</c:v>
                </c:pt>
                <c:pt idx="10">
                  <c:v>102795</c:v>
                </c:pt>
                <c:pt idx="11">
                  <c:v>107812</c:v>
                </c:pt>
                <c:pt idx="12">
                  <c:v>116224</c:v>
                </c:pt>
                <c:pt idx="13">
                  <c:v>120389</c:v>
                </c:pt>
                <c:pt idx="14">
                  <c:v>117069</c:v>
                </c:pt>
                <c:pt idx="15">
                  <c:v>114450</c:v>
                </c:pt>
                <c:pt idx="16">
                  <c:v>117307</c:v>
                </c:pt>
                <c:pt idx="17">
                  <c:v>120095</c:v>
                </c:pt>
                <c:pt idx="18">
                  <c:v>123508</c:v>
                </c:pt>
                <c:pt idx="19">
                  <c:v>124442</c:v>
                </c:pt>
                <c:pt idx="20">
                  <c:v>107618</c:v>
                </c:pt>
                <c:pt idx="21">
                  <c:v>125989</c:v>
                </c:pt>
                <c:pt idx="22">
                  <c:v>145328</c:v>
                </c:pt>
                <c:pt idx="23">
                  <c:v>171056</c:v>
                </c:pt>
              </c:numCache>
            </c:numRef>
          </c:val>
          <c:extLst>
            <c:ext xmlns:c16="http://schemas.microsoft.com/office/drawing/2014/chart" uri="{C3380CC4-5D6E-409C-BE32-E72D297353CC}">
              <c16:uniqueId val="{00000001-41A3-3841-92F1-63C71247E355}"/>
            </c:ext>
          </c:extLst>
        </c:ser>
        <c:dLbls>
          <c:showLegendKey val="0"/>
          <c:showVal val="0"/>
          <c:showCatName val="0"/>
          <c:showSerName val="0"/>
          <c:showPercent val="0"/>
          <c:showBubbleSize val="0"/>
        </c:dLbls>
        <c:gapWidth val="80"/>
        <c:overlap val="100"/>
        <c:axId val="1605970527"/>
        <c:axId val="1606351887"/>
      </c:barChart>
      <c:scatterChart>
        <c:scatterStyle val="lineMarker"/>
        <c:varyColors val="0"/>
        <c:ser>
          <c:idx val="2"/>
          <c:order val="2"/>
          <c:tx>
            <c:strRef>
              <c:f>Sheet2!$D$1</c:f>
              <c:strCache>
                <c:ptCount val="1"/>
                <c:pt idx="0">
                  <c:v>Industry Members</c:v>
                </c:pt>
              </c:strCache>
            </c:strRef>
          </c:tx>
          <c:spPr>
            <a:ln w="25400" cap="rnd">
              <a:noFill/>
              <a:round/>
            </a:ln>
            <a:effectLst/>
          </c:spPr>
          <c:marker>
            <c:symbol val="circle"/>
            <c:size val="13"/>
            <c:spPr>
              <a:solidFill>
                <a:srgbClr val="FF0000"/>
              </a:solidFill>
              <a:ln w="9525">
                <a:solidFill>
                  <a:schemeClr val="accent3"/>
                </a:solidFill>
              </a:ln>
              <a:effectLst/>
            </c:spPr>
          </c:marker>
          <c:dLbls>
            <c:dLbl>
              <c:idx val="0"/>
              <c:layout>
                <c:manualLayout>
                  <c:x val="-1.808695600030397E-2"/>
                  <c:y val="-3.32971993026275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A3-3841-92F1-63C71247E355}"/>
                </c:ext>
              </c:extLst>
            </c:dLbl>
            <c:dLbl>
              <c:idx val="24"/>
              <c:layout>
                <c:manualLayout>
                  <c:x val="-2.5274085390560207E-2"/>
                  <c:y val="-4.274069230768008E-2"/>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2776579221655453E-2"/>
                      <c:h val="4.7121764688769628E-2"/>
                    </c:manualLayout>
                  </c15:layout>
                </c:ext>
                <c:ext xmlns:c16="http://schemas.microsoft.com/office/drawing/2014/chart" uri="{C3380CC4-5D6E-409C-BE32-E72D297353CC}">
                  <c16:uniqueId val="{00000004-41A3-3841-92F1-63C71247E355}"/>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Sheet2!$A$2:$A$26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xVal>
          <c:yVal>
            <c:numRef>
              <c:f>Sheet2!$D$2:$D$26</c:f>
              <c:numCache>
                <c:formatCode>General</c:formatCode>
                <c:ptCount val="25"/>
                <c:pt idx="0" formatCode="#,##0">
                  <c:v>175500</c:v>
                </c:pt>
                <c:pt idx="4" formatCode="#,##0">
                  <c:v>151200</c:v>
                </c:pt>
                <c:pt idx="8" formatCode="#,##0">
                  <c:v>147000</c:v>
                </c:pt>
                <c:pt idx="12" formatCode="#,##0">
                  <c:v>127100</c:v>
                </c:pt>
                <c:pt idx="16" formatCode="#,##0">
                  <c:v>108300.00000000001</c:v>
                </c:pt>
                <c:pt idx="20" formatCode="#,##0">
                  <c:v>95400</c:v>
                </c:pt>
                <c:pt idx="23" formatCode="#,##0">
                  <c:v>93236</c:v>
                </c:pt>
                <c:pt idx="24" formatCode="#,##0">
                  <c:v>100091</c:v>
                </c:pt>
              </c:numCache>
            </c:numRef>
          </c:yVal>
          <c:smooth val="0"/>
          <c:extLst>
            <c:ext xmlns:c16="http://schemas.microsoft.com/office/drawing/2014/chart" uri="{C3380CC4-5D6E-409C-BE32-E72D297353CC}">
              <c16:uniqueId val="{00000003-41A3-3841-92F1-63C71247E355}"/>
            </c:ext>
          </c:extLst>
        </c:ser>
        <c:dLbls>
          <c:showLegendKey val="0"/>
          <c:showVal val="0"/>
          <c:showCatName val="0"/>
          <c:showSerName val="0"/>
          <c:showPercent val="0"/>
          <c:showBubbleSize val="0"/>
        </c:dLbls>
        <c:axId val="201649440"/>
        <c:axId val="201647712"/>
      </c:scatterChart>
      <c:dateAx>
        <c:axId val="160597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606351887"/>
        <c:crosses val="autoZero"/>
        <c:auto val="0"/>
        <c:lblOffset val="100"/>
        <c:baseTimeUnit val="days"/>
      </c:dateAx>
      <c:valAx>
        <c:axId val="160635188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605970527"/>
        <c:crosses val="autoZero"/>
        <c:crossBetween val="midCat"/>
      </c:valAx>
      <c:valAx>
        <c:axId val="201647712"/>
        <c:scaling>
          <c:orientation val="minMax"/>
          <c:max val="500000"/>
        </c:scaling>
        <c:delete val="1"/>
        <c:axPos val="r"/>
        <c:numFmt formatCode="#,##0" sourceLinked="1"/>
        <c:majorTickMark val="out"/>
        <c:minorTickMark val="none"/>
        <c:tickLblPos val="nextTo"/>
        <c:crossAx val="201649440"/>
        <c:crosses val="max"/>
        <c:crossBetween val="midCat"/>
      </c:valAx>
      <c:valAx>
        <c:axId val="201649440"/>
        <c:scaling>
          <c:orientation val="minMax"/>
          <c:max val="2024"/>
          <c:min val="2000"/>
        </c:scaling>
        <c:delete val="0"/>
        <c:axPos val="t"/>
        <c:numFmt formatCode="General" sourceLinked="1"/>
        <c:majorTickMark val="out"/>
        <c:minorTickMark val="none"/>
        <c:tickLblPos val="none"/>
        <c:spPr>
          <a:noFill/>
          <a:ln>
            <a:noFill/>
          </a:ln>
          <a:effectLst/>
        </c:spPr>
        <c:txPr>
          <a:bodyPr rot="-60000000" spcFirstLastPara="1" vertOverflow="ellipsis" vert="horz" wrap="square" anchor="t"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647712"/>
        <c:crosses val="max"/>
        <c:crossBetween val="midCat"/>
        <c:majorUnit val="4"/>
        <c:minorUnit val="1"/>
      </c:valAx>
      <c:spPr>
        <a:noFill/>
        <a:ln>
          <a:noFill/>
        </a:ln>
        <a:effectLst/>
      </c:spPr>
    </c:plotArea>
    <c:legend>
      <c:legendPos val="r"/>
      <c:layout>
        <c:manualLayout>
          <c:xMode val="edge"/>
          <c:yMode val="edge"/>
          <c:x val="0.85905839616610447"/>
          <c:y val="0.20671002432410043"/>
          <c:w val="0.13215447162644819"/>
          <c:h val="0.1607578067708464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0.59114</cdr:x>
      <cdr:y>0.84797</cdr:y>
    </cdr:from>
    <cdr:to>
      <cdr:x>0.9924</cdr:x>
      <cdr:y>0.92331</cdr:y>
    </cdr:to>
    <cdr:sp macro="" textlink="">
      <cdr:nvSpPr>
        <cdr:cNvPr id="2" name="TextBox 1">
          <a:extLst xmlns:a="http://schemas.openxmlformats.org/drawingml/2006/main">
            <a:ext uri="{FF2B5EF4-FFF2-40B4-BE49-F238E27FC236}">
              <a16:creationId xmlns:a16="http://schemas.microsoft.com/office/drawing/2014/main" id="{85A0E3D4-9639-014B-0988-2C55E3D2CEE7}"/>
            </a:ext>
          </a:extLst>
        </cdr:cNvPr>
        <cdr:cNvSpPr txBox="1"/>
      </cdr:nvSpPr>
      <cdr:spPr>
        <a:xfrm xmlns:a="http://schemas.openxmlformats.org/drawingml/2006/main">
          <a:off x="6762157" y="4892266"/>
          <a:ext cx="4590140" cy="4346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a:latin typeface="Calibri" panose="020F0502020204030204" pitchFamily="34" charset="0"/>
              <a:ea typeface="Calibri" panose="020F0502020204030204" pitchFamily="34" charset="0"/>
              <a:cs typeface="Calibri" panose="020F0502020204030204" pitchFamily="34" charset="0"/>
            </a:rPr>
            <a:t>Sources:</a:t>
          </a:r>
          <a:r>
            <a:rPr lang="en-US" sz="1050" baseline="0" dirty="0">
              <a:latin typeface="Calibri" panose="020F0502020204030204" pitchFamily="34" charset="0"/>
              <a:ea typeface="Calibri" panose="020F0502020204030204" pitchFamily="34" charset="0"/>
              <a:cs typeface="Calibri" panose="020F0502020204030204" pitchFamily="34" charset="0"/>
            </a:rPr>
            <a:t> IEEE Annual Statistics, Member Segmentation survey, member database</a:t>
          </a:r>
          <a:endParaRPr lang="en-US" sz="1050" dirty="0">
            <a:latin typeface="Calibri" panose="020F0502020204030204" pitchFamily="34" charset="0"/>
            <a:ea typeface="Calibri" panose="020F0502020204030204" pitchFamily="34" charset="0"/>
            <a:cs typeface="Calibri" panose="020F0502020204030204" pitchFamily="34" charset="0"/>
          </a:endParaRPr>
        </a:p>
      </cdr:txBody>
    </cdr:sp>
  </cdr:relSizeAnchor>
  <cdr:relSizeAnchor xmlns:cdr="http://schemas.openxmlformats.org/drawingml/2006/chartDrawing">
    <cdr:from>
      <cdr:x>0.01144</cdr:x>
      <cdr:y>0.73848</cdr:y>
    </cdr:from>
    <cdr:to>
      <cdr:x>0.98268</cdr:x>
      <cdr:y>0.91167</cdr:y>
    </cdr:to>
    <cdr:sp macro="" textlink="">
      <cdr:nvSpPr>
        <cdr:cNvPr id="3" name="TextBox 2">
          <a:extLst xmlns:a="http://schemas.openxmlformats.org/drawingml/2006/main">
            <a:ext uri="{FF2B5EF4-FFF2-40B4-BE49-F238E27FC236}">
              <a16:creationId xmlns:a16="http://schemas.microsoft.com/office/drawing/2014/main" id="{F06674A3-C6BE-6BF9-D5F1-17B528B5983C}"/>
            </a:ext>
          </a:extLst>
        </cdr:cNvPr>
        <cdr:cNvSpPr txBox="1"/>
      </cdr:nvSpPr>
      <cdr:spPr>
        <a:xfrm xmlns:a="http://schemas.openxmlformats.org/drawingml/2006/main">
          <a:off x="99204" y="4645369"/>
          <a:ext cx="8422321" cy="10894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u="sng" dirty="0">
              <a:latin typeface="Calibri" panose="020F0502020204030204" pitchFamily="34" charset="0"/>
              <a:cs typeface="Calibri" panose="020F0502020204030204" pitchFamily="34" charset="0"/>
            </a:rPr>
            <a:t>Notes</a:t>
          </a:r>
          <a:r>
            <a:rPr lang="en-US" sz="800" dirty="0">
              <a:latin typeface="Calibri" panose="020F0502020204030204" pitchFamily="34" charset="0"/>
              <a:cs typeface="Calibri" panose="020F0502020204030204" pitchFamily="34" charset="0"/>
            </a:rPr>
            <a:t>: </a:t>
          </a:r>
        </a:p>
        <a:p xmlns:a="http://schemas.openxmlformats.org/drawingml/2006/main">
          <a:pPr lvl="0"/>
          <a:r>
            <a:rPr lang="en-US" sz="800" dirty="0">
              <a:latin typeface="Calibri" panose="020F0502020204030204" pitchFamily="34" charset="0"/>
              <a:cs typeface="Calibri" panose="020F0502020204030204" pitchFamily="34" charset="0"/>
            </a:rPr>
            <a:t>• </a:t>
          </a:r>
          <a:r>
            <a:rPr lang="en-US" sz="800" i="1" dirty="0">
              <a:latin typeface="Calibri" panose="020F0502020204030204" pitchFamily="34" charset="0"/>
              <a:cs typeface="Calibri" panose="020F0502020204030204" pitchFamily="34" charset="0"/>
            </a:rPr>
            <a:t>Highe</a:t>
          </a:r>
          <a:r>
            <a:rPr lang="en-US" sz="800" i="1" baseline="0" dirty="0">
              <a:latin typeface="Calibri" panose="020F0502020204030204" pitchFamily="34" charset="0"/>
              <a:cs typeface="Calibri" panose="020F0502020204030204" pitchFamily="34" charset="0"/>
            </a:rPr>
            <a:t>r Grade </a:t>
          </a:r>
          <a:r>
            <a:rPr lang="en-US" sz="800" baseline="0" dirty="0">
              <a:latin typeface="Calibri" panose="020F0502020204030204" pitchFamily="34" charset="0"/>
              <a:cs typeface="Calibri" panose="020F0502020204030204" pitchFamily="34" charset="0"/>
            </a:rPr>
            <a:t>includes those of member grades Honorary, Associate Member, Member, Senior Member, Fellow, plus those of corresponding Life Status</a:t>
          </a:r>
        </a:p>
        <a:p xmlns:a="http://schemas.openxmlformats.org/drawingml/2006/main">
          <a:pPr lvl="0"/>
          <a:r>
            <a:rPr lang="en-US" sz="800" baseline="0" dirty="0">
              <a:latin typeface="Calibri" panose="020F0502020204030204" pitchFamily="34" charset="0"/>
              <a:cs typeface="Calibri" panose="020F0502020204030204" pitchFamily="34" charset="0"/>
            </a:rPr>
            <a:t>• </a:t>
          </a:r>
          <a:r>
            <a:rPr lang="en-US" sz="800" i="1" baseline="0" dirty="0">
              <a:latin typeface="Calibri" panose="020F0502020204030204" pitchFamily="34" charset="0"/>
              <a:cs typeface="Calibri" panose="020F0502020204030204" pitchFamily="34" charset="0"/>
            </a:rPr>
            <a:t>All Students </a:t>
          </a:r>
          <a:r>
            <a:rPr lang="en-US" sz="800" baseline="0" dirty="0">
              <a:latin typeface="Calibri" panose="020F0502020204030204" pitchFamily="34" charset="0"/>
              <a:cs typeface="Calibri" panose="020F0502020204030204" pitchFamily="34" charset="0"/>
            </a:rPr>
            <a:t>includes Student members and Grad Student members. Grad Students was added as a separate grade in 2007</a:t>
          </a:r>
        </a:p>
        <a:p xmlns:a="http://schemas.openxmlformats.org/drawingml/2006/main">
          <a:pPr lvl="0"/>
          <a:r>
            <a:rPr lang="en-US" sz="800" baseline="0" dirty="0">
              <a:latin typeface="Calibri" panose="020F0502020204030204" pitchFamily="34" charset="0"/>
              <a:cs typeface="Calibri" panose="020F0502020204030204" pitchFamily="34" charset="0"/>
            </a:rPr>
            <a:t>• Starting in 2003, members with Life status were required to </a:t>
          </a:r>
          <a:r>
            <a:rPr lang="en-US" sz="800" b="0" i="0" u="none" strike="noStrike" dirty="0">
              <a:effectLst/>
              <a:latin typeface="Calibri" panose="020F0502020204030204" pitchFamily="34" charset="0"/>
              <a:cs typeface="Calibri" panose="020F0502020204030204" pitchFamily="34" charset="0"/>
            </a:rPr>
            <a:t>confirm they wish to continue receiving products and services</a:t>
          </a:r>
        </a:p>
        <a:p xmlns:a="http://schemas.openxmlformats.org/drawingml/2006/main">
          <a:pPr marL="120650" lvl="0" indent="-120650"/>
          <a:r>
            <a:rPr lang="en-US" sz="800" baseline="0" dirty="0">
              <a:latin typeface="Calibri" panose="020F0502020204030204" pitchFamily="34" charset="0"/>
              <a:cs typeface="Calibri" panose="020F0502020204030204" pitchFamily="34" charset="0"/>
            </a:rPr>
            <a:t>• Red dots represent higher grade industry members (including those with Life status). From 2000 to 2020, these are estimates based on responses to Member Segmentation Survey.  For 2024, this is an actual count of those indicating "Industry" in member database</a:t>
          </a:r>
          <a:r>
            <a:rPr lang="en-US" sz="800" dirty="0">
              <a:latin typeface="Calibri" panose="020F0502020204030204" pitchFamily="34" charset="0"/>
              <a:cs typeface="Calibri" panose="020F0502020204030204" pitchFamily="34" charset="0"/>
            </a:rPr>
            <a:t>, as of 4 November.</a:t>
          </a:r>
        </a:p>
      </cdr:txBody>
    </cdr:sp>
  </cdr:relSizeAnchor>
  <cdr:relSizeAnchor xmlns:cdr="http://schemas.openxmlformats.org/drawingml/2006/chartDrawing">
    <cdr:from>
      <cdr:x>0.88205</cdr:x>
      <cdr:y>0.5</cdr:y>
    </cdr:from>
    <cdr:to>
      <cdr:x>0.89803</cdr:x>
      <cdr:y>0.65554</cdr:y>
    </cdr:to>
    <cdr:sp macro="" textlink="">
      <cdr:nvSpPr>
        <cdr:cNvPr id="5" name="Arrow: Down 4">
          <a:extLst xmlns:a="http://schemas.openxmlformats.org/drawingml/2006/main">
            <a:ext uri="{FF2B5EF4-FFF2-40B4-BE49-F238E27FC236}">
              <a16:creationId xmlns:a16="http://schemas.microsoft.com/office/drawing/2014/main" id="{78CED8C0-4878-A2DA-13C1-216A0842D822}"/>
            </a:ext>
          </a:extLst>
        </cdr:cNvPr>
        <cdr:cNvSpPr/>
      </cdr:nvSpPr>
      <cdr:spPr>
        <a:xfrm xmlns:a="http://schemas.openxmlformats.org/drawingml/2006/main" rot="10800000">
          <a:off x="10089919" y="3145234"/>
          <a:ext cx="182880" cy="978408"/>
        </a:xfrm>
        <a:prstGeom xmlns:a="http://schemas.openxmlformats.org/drawingml/2006/main" prst="downArrow">
          <a:avLst/>
        </a:prstGeom>
        <a:solidFill xmlns:a="http://schemas.openxmlformats.org/drawingml/2006/main">
          <a:schemeClr val="accent6"/>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EF1EB4D3-50FA-ACDC-420A-B4BE56FB7CB3}"/>
            </a:ext>
          </a:extLst>
        </p:cNvPr>
        <p:cNvGrpSpPr/>
        <p:nvPr/>
      </p:nvGrpSpPr>
      <p:grpSpPr>
        <a:xfrm>
          <a:off x="0" y="0"/>
          <a:ext cx="0" cy="0"/>
          <a:chOff x="0" y="0"/>
          <a:chExt cx="0" cy="0"/>
        </a:xfrm>
      </p:grpSpPr>
      <p:sp>
        <p:nvSpPr>
          <p:cNvPr id="144" name="Google Shape;144;p3:notes">
            <a:extLst>
              <a:ext uri="{FF2B5EF4-FFF2-40B4-BE49-F238E27FC236}">
                <a16:creationId xmlns:a16="http://schemas.microsoft.com/office/drawing/2014/main" id="{100FFDCA-6BA2-E02D-F7A6-6910C50FD9A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3:notes">
            <a:extLst>
              <a:ext uri="{FF2B5EF4-FFF2-40B4-BE49-F238E27FC236}">
                <a16:creationId xmlns:a16="http://schemas.microsoft.com/office/drawing/2014/main" id="{89EA49DB-101C-0687-FB04-E4A5FEB5CF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3053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7: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40" name="Google Shape;240;p3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054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Has been a steady decline in Industry members over the past 20 years, but we did have a modest increase in 2024\ – but see two slides later -- on Corporate MSD sales</a:t>
            </a:r>
            <a:endParaRPr dirty="0"/>
          </a:p>
        </p:txBody>
      </p:sp>
      <p:sp>
        <p:nvSpPr>
          <p:cNvPr id="172" name="Google Shape;17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1868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The biggest group of industry members are those most closely aligned with academia, that is, those in Research or R&amp;D. We’re largely missing those industry technology professionals who make up the bulk of those in our fields, particularly those in solutions &amp; deployment and those in applications, support, &amp; maintenance.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While we don’t have precise numbers for those in the field for each of these categories (because they were developed by IEC),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Note: the recent All-societies Research Project* has data on this question specifically, which shows that. For that question, looking at the members in industry who responded to the survey, more than half were in either R&amp;D (47%) or Research and Academics (6%). The rest were relatively evenly spread across the other categories.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The question in the member database on whether they spend 50% or more of their time on Research also suggests that a high percentage of our members are in these first two categories – with close to 40% saying they spend 50% or more of their time on Research.</a:t>
            </a:r>
            <a:endParaRPr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 The All Societies Research Project is a survey that has been done every four years the past 12 years and includes samples from every society. </a:t>
            </a:r>
            <a:endParaRPr dirty="0"/>
          </a:p>
        </p:txBody>
      </p:sp>
      <p:sp>
        <p:nvSpPr>
          <p:cNvPr id="179" name="Google Shape;1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32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39ACA2-7B98-41CA-836E-CDA71BFF6042}" type="slidenum">
              <a:rPr lang="en-US" smtClean="0"/>
              <a:t>14</a:t>
            </a:fld>
            <a:endParaRPr lang="en-US"/>
          </a:p>
        </p:txBody>
      </p:sp>
    </p:spTree>
    <p:extLst>
      <p:ext uri="{BB962C8B-B14F-4D97-AF65-F5344CB8AC3E}">
        <p14:creationId xmlns:p14="http://schemas.microsoft.com/office/powerpoint/2010/main" val="2459297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39ACA2-7B98-41CA-836E-CDA71BFF6042}" type="slidenum">
              <a:rPr lang="en-US" smtClean="0"/>
              <a:t>19</a:t>
            </a:fld>
            <a:endParaRPr lang="en-US"/>
          </a:p>
        </p:txBody>
      </p:sp>
    </p:spTree>
    <p:extLst>
      <p:ext uri="{BB962C8B-B14F-4D97-AF65-F5344CB8AC3E}">
        <p14:creationId xmlns:p14="http://schemas.microsoft.com/office/powerpoint/2010/main" val="2420165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AREER COVER">
  <p:cSld name="CAREER COVER">
    <p:spTree>
      <p:nvGrpSpPr>
        <p:cNvPr id="1" name="Shape 17"/>
        <p:cNvGrpSpPr/>
        <p:nvPr/>
      </p:nvGrpSpPr>
      <p:grpSpPr>
        <a:xfrm>
          <a:off x="0" y="0"/>
          <a:ext cx="0" cy="0"/>
          <a:chOff x="0" y="0"/>
          <a:chExt cx="0" cy="0"/>
        </a:xfrm>
      </p:grpSpPr>
      <p:sp>
        <p:nvSpPr>
          <p:cNvPr id="18" name="Google Shape;18;p13"/>
          <p:cNvSpPr/>
          <p:nvPr/>
        </p:nvSpPr>
        <p:spPr>
          <a:xfrm flipH="1">
            <a:off x="6743700" y="0"/>
            <a:ext cx="5448300" cy="6858000"/>
          </a:xfrm>
          <a:prstGeom prst="rect">
            <a:avLst/>
          </a:prstGeom>
          <a:blipFill rotWithShape="1">
            <a:blip r:embed="rId2">
              <a:alphaModFix/>
            </a:blip>
            <a:stretch>
              <a:fillRect/>
            </a:stretch>
          </a:blip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9" name="Google Shape;19;p13"/>
          <p:cNvSpPr/>
          <p:nvPr/>
        </p:nvSpPr>
        <p:spPr>
          <a:xfrm>
            <a:off x="-809625" y="0"/>
            <a:ext cx="9871710" cy="6858000"/>
          </a:xfrm>
          <a:custGeom>
            <a:avLst/>
            <a:gdLst/>
            <a:ahLst/>
            <a:cxnLst/>
            <a:rect l="l" t="t" r="r" b="b"/>
            <a:pathLst>
              <a:path w="9871710" h="6869430" extrusionOk="0">
                <a:moveTo>
                  <a:pt x="0" y="0"/>
                </a:moveTo>
                <a:lnTo>
                  <a:pt x="7951470" y="0"/>
                </a:lnTo>
                <a:lnTo>
                  <a:pt x="9871710" y="6869430"/>
                </a:lnTo>
                <a:lnTo>
                  <a:pt x="0" y="6858000"/>
                </a:lnTo>
                <a:lnTo>
                  <a:pt x="0" y="0"/>
                </a:lnTo>
                <a:close/>
              </a:path>
            </a:pathLst>
          </a:custGeom>
          <a:solidFill>
            <a:srgbClr val="BF20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0" name="Google Shape;20;p13"/>
          <p:cNvSpPr/>
          <p:nvPr/>
        </p:nvSpPr>
        <p:spPr>
          <a:xfrm>
            <a:off x="-868680" y="0"/>
            <a:ext cx="9871710" cy="6858000"/>
          </a:xfrm>
          <a:custGeom>
            <a:avLst/>
            <a:gdLst/>
            <a:ahLst/>
            <a:cxnLst/>
            <a:rect l="l" t="t" r="r" b="b"/>
            <a:pathLst>
              <a:path w="9871710" h="6869430" extrusionOk="0">
                <a:moveTo>
                  <a:pt x="0" y="0"/>
                </a:moveTo>
                <a:lnTo>
                  <a:pt x="7951470" y="0"/>
                </a:lnTo>
                <a:lnTo>
                  <a:pt x="9871710" y="6869430"/>
                </a:lnTo>
                <a:lnTo>
                  <a:pt x="0" y="6858000"/>
                </a:lnTo>
                <a:lnTo>
                  <a:pt x="0" y="0"/>
                </a:lnTo>
                <a:close/>
              </a:path>
            </a:pathLst>
          </a:custGeom>
          <a:solidFill>
            <a:srgbClr val="153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1" name="Google Shape;21;p13"/>
          <p:cNvSpPr/>
          <p:nvPr/>
        </p:nvSpPr>
        <p:spPr>
          <a:xfrm>
            <a:off x="-868680" y="0"/>
            <a:ext cx="9898380" cy="6858000"/>
          </a:xfrm>
          <a:custGeom>
            <a:avLst/>
            <a:gdLst/>
            <a:ahLst/>
            <a:cxnLst/>
            <a:rect l="l" t="t" r="r" b="b"/>
            <a:pathLst>
              <a:path w="9898380" h="6843612" extrusionOk="0">
                <a:moveTo>
                  <a:pt x="0" y="0"/>
                </a:moveTo>
                <a:lnTo>
                  <a:pt x="7955280" y="0"/>
                </a:lnTo>
                <a:lnTo>
                  <a:pt x="9898380" y="6832182"/>
                </a:lnTo>
                <a:lnTo>
                  <a:pt x="0" y="6843612"/>
                </a:lnTo>
                <a:lnTo>
                  <a:pt x="0" y="0"/>
                </a:lnTo>
                <a:close/>
              </a:path>
            </a:pathLst>
          </a:custGeom>
          <a:blipFill rotWithShape="1">
            <a:blip r:embed="rId3">
              <a:alphaModFix amt="11000"/>
            </a:blip>
            <a:stretch>
              <a:fillRect/>
            </a:stretch>
          </a:blipFill>
          <a:ln>
            <a:noFill/>
          </a:ln>
          <a:effectLst>
            <a:outerShdw blurRad="215900" dist="165100" dir="2700000" algn="tl"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2" name="Google Shape;22;p13"/>
          <p:cNvSpPr txBox="1">
            <a:spLocks noGrp="1"/>
          </p:cNvSpPr>
          <p:nvPr>
            <p:ph type="title"/>
          </p:nvPr>
        </p:nvSpPr>
        <p:spPr>
          <a:xfrm>
            <a:off x="545041" y="2898031"/>
            <a:ext cx="11101917" cy="1076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 name="Google Shape;23;p13"/>
          <p:cNvPicPr preferRelativeResize="0"/>
          <p:nvPr/>
        </p:nvPicPr>
        <p:blipFill rotWithShape="1">
          <a:blip r:embed="rId4">
            <a:alphaModFix/>
          </a:blip>
          <a:srcRect/>
          <a:stretch/>
        </p:blipFill>
        <p:spPr>
          <a:xfrm>
            <a:off x="548640" y="732888"/>
            <a:ext cx="2038488" cy="46205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a:xfrm>
            <a:off x="11713633" y="6269582"/>
            <a:ext cx="478367" cy="365125"/>
          </a:xfrm>
          <a:prstGeom prst="rect">
            <a:avLst/>
          </a:prstGeom>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a:xfrm>
            <a:off x="5405397" y="6346736"/>
            <a:ext cx="2190749"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102234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p:nvPr/>
        </p:nvSpPr>
        <p:spPr>
          <a:xfrm>
            <a:off x="2118" y="1"/>
            <a:ext cx="12230100"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lide Number Placeholder 2"/>
          <p:cNvSpPr>
            <a:spLocks noGrp="1"/>
          </p:cNvSpPr>
          <p:nvPr>
            <p:ph type="sldNum" sz="quarter" idx="10"/>
          </p:nvPr>
        </p:nvSpPr>
        <p:spPr>
          <a:xfrm>
            <a:off x="4844481" y="6356351"/>
            <a:ext cx="478367" cy="365125"/>
          </a:xfrm>
          <a:prstGeom prst="rect">
            <a:avLst/>
          </a:prstGeom>
        </p:spPr>
        <p:txBody>
          <a:bodyPr/>
          <a:lstStyle>
            <a:lvl1pPr>
              <a:defRPr/>
            </a:lvl1pPr>
          </a:lstStyle>
          <a:p>
            <a:pPr>
              <a:defRPr/>
            </a:pPr>
            <a:fld id="{95C35BB7-581E-8647-B3F0-DC585189ABCD}" type="slidenum">
              <a:rPr lang="en-US"/>
              <a:pPr>
                <a:defRPr/>
              </a:pPr>
              <a:t>‹#›</a:t>
            </a:fld>
            <a:endParaRPr lang="en-US" dirty="0"/>
          </a:p>
        </p:txBody>
      </p:sp>
      <p:sp>
        <p:nvSpPr>
          <p:cNvPr id="4" name="Date Placeholder 3"/>
          <p:cNvSpPr>
            <a:spLocks noGrp="1"/>
          </p:cNvSpPr>
          <p:nvPr>
            <p:ph type="dt" sz="half" idx="11"/>
          </p:nvPr>
        </p:nvSpPr>
        <p:spPr>
          <a:xfrm>
            <a:off x="5405397" y="6356351"/>
            <a:ext cx="2190749"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3428432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609600" y="2417899"/>
            <a:ext cx="10972800" cy="1143000"/>
          </a:xfrm>
          <a:prstGeom prst="rect">
            <a:avLst/>
          </a:prstGeom>
        </p:spPr>
        <p:txBody>
          <a:bodyPr/>
          <a:lstStyle>
            <a:lvl1pPr algn="l">
              <a:defRPr sz="4600" b="1">
                <a:solidFill>
                  <a:srgbClr val="FFFFFF"/>
                </a:solidFill>
                <a:latin typeface="Verdana"/>
                <a:cs typeface="Verdana"/>
              </a:defRPr>
            </a:lvl1pPr>
          </a:lstStyle>
          <a:p>
            <a:r>
              <a:rPr lang="en-US"/>
              <a:t>Click to edit Master title style</a:t>
            </a:r>
            <a:endParaRPr lang="en-US" dirty="0"/>
          </a:p>
        </p:txBody>
      </p:sp>
      <p:sp>
        <p:nvSpPr>
          <p:cNvPr id="4" name="Slide Number Placeholder 2"/>
          <p:cNvSpPr>
            <a:spLocks noGrp="1"/>
          </p:cNvSpPr>
          <p:nvPr>
            <p:ph type="sldNum" sz="quarter" idx="10"/>
          </p:nvPr>
        </p:nvSpPr>
        <p:spPr>
          <a:xfrm>
            <a:off x="4844481" y="6356351"/>
            <a:ext cx="478367" cy="365125"/>
          </a:xfrm>
          <a:prstGeom prst="rect">
            <a:avLst/>
          </a:prstGeom>
        </p:spPr>
        <p:txBody>
          <a:bodyPr/>
          <a:lstStyle>
            <a:lvl1pPr>
              <a:defRPr/>
            </a:lvl1pPr>
          </a:lstStyle>
          <a:p>
            <a:pPr>
              <a:defRPr/>
            </a:pPr>
            <a:fld id="{FF742EE6-F228-A848-AAD6-425DE94CFCF2}" type="slidenum">
              <a:rPr lang="en-US"/>
              <a:pPr>
                <a:defRPr/>
              </a:pPr>
              <a:t>‹#›</a:t>
            </a:fld>
            <a:endParaRPr lang="en-US" dirty="0"/>
          </a:p>
        </p:txBody>
      </p:sp>
      <p:sp>
        <p:nvSpPr>
          <p:cNvPr id="5" name="Date Placeholder 3"/>
          <p:cNvSpPr>
            <a:spLocks noGrp="1"/>
          </p:cNvSpPr>
          <p:nvPr>
            <p:ph type="dt" sz="half" idx="11"/>
          </p:nvPr>
        </p:nvSpPr>
        <p:spPr>
          <a:xfrm>
            <a:off x="5405397" y="6356351"/>
            <a:ext cx="2190749"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182054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itle Only Blank_">
    <p:spTree>
      <p:nvGrpSpPr>
        <p:cNvPr id="1" name=""/>
        <p:cNvGrpSpPr/>
        <p:nvPr/>
      </p:nvGrpSpPr>
      <p:grpSpPr>
        <a:xfrm>
          <a:off x="0" y="0"/>
          <a:ext cx="0" cy="0"/>
          <a:chOff x="0" y="0"/>
          <a:chExt cx="0" cy="0"/>
        </a:xfrm>
      </p:grpSpPr>
      <p:sp>
        <p:nvSpPr>
          <p:cNvPr id="2" name="PlaceHolder 1"/>
          <p:cNvSpPr>
            <a:spLocks noGrp="1"/>
          </p:cNvSpPr>
          <p:nvPr>
            <p:ph type="sldNum" idx="26"/>
          </p:nvPr>
        </p:nvSpPr>
        <p:spPr/>
        <p:txBody>
          <a:bodyPr/>
          <a:lstStyle/>
          <a:p>
            <a:fld id="{390E3334-8D66-46BD-8951-8758A65595F7}" type="slidenum">
              <a:t>‹#›</a:t>
            </a:fld>
            <a:endParaRPr/>
          </a:p>
        </p:txBody>
      </p:sp>
    </p:spTree>
    <p:extLst>
      <p:ext uri="{BB962C8B-B14F-4D97-AF65-F5344CB8AC3E}">
        <p14:creationId xmlns:p14="http://schemas.microsoft.com/office/powerpoint/2010/main" val="1918979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499769" y="1644651"/>
            <a:ext cx="5380567"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4"/>
          </p:nvPr>
        </p:nvSpPr>
        <p:spPr>
          <a:xfrm>
            <a:off x="6318485" y="1644651"/>
            <a:ext cx="5380567"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6"/>
          <p:cNvSpPr>
            <a:spLocks noGrp="1"/>
          </p:cNvSpPr>
          <p:nvPr>
            <p:ph type="title"/>
          </p:nvPr>
        </p:nvSpPr>
        <p:spPr>
          <a:xfrm>
            <a:off x="487681" y="135133"/>
            <a:ext cx="11101073" cy="1076030"/>
          </a:xfrm>
        </p:spPr>
        <p:txBody>
          <a:bodyPr/>
          <a:lstStyle/>
          <a:p>
            <a:r>
              <a:rPr lang="en-US"/>
              <a:t>Click to edit Master title style</a:t>
            </a:r>
          </a:p>
        </p:txBody>
      </p:sp>
      <p:sp>
        <p:nvSpPr>
          <p:cNvPr id="6" name="Slide Number Placeholder 1"/>
          <p:cNvSpPr>
            <a:spLocks noGrp="1"/>
          </p:cNvSpPr>
          <p:nvPr>
            <p:ph type="sldNum" sz="quarter" idx="25"/>
          </p:nvPr>
        </p:nvSpPr>
        <p:spPr>
          <a:xfrm>
            <a:off x="4844481" y="6356351"/>
            <a:ext cx="478367" cy="365125"/>
          </a:xfrm>
          <a:prstGeom prst="rect">
            <a:avLst/>
          </a:prstGeom>
        </p:spPr>
        <p:txBody>
          <a:bodyPr/>
          <a:lstStyle>
            <a:lvl1pPr>
              <a:defRPr/>
            </a:lvl1pPr>
          </a:lstStyle>
          <a:p>
            <a:pPr>
              <a:defRPr/>
            </a:pPr>
            <a:fld id="{C8467590-0BC9-4B4A-95A3-307D97AD4B4F}" type="slidenum">
              <a:rPr lang="en-US"/>
              <a:pPr>
                <a:defRPr/>
              </a:pPr>
              <a:t>‹#›</a:t>
            </a:fld>
            <a:endParaRPr lang="en-US" dirty="0"/>
          </a:p>
        </p:txBody>
      </p:sp>
      <p:sp>
        <p:nvSpPr>
          <p:cNvPr id="7" name="Date Placeholder 2"/>
          <p:cNvSpPr>
            <a:spLocks noGrp="1"/>
          </p:cNvSpPr>
          <p:nvPr>
            <p:ph type="dt" sz="half" idx="26"/>
          </p:nvPr>
        </p:nvSpPr>
        <p:spPr>
          <a:xfrm>
            <a:off x="5405397" y="6356351"/>
            <a:ext cx="2190749"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295180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2_Custom Layout">
    <p:spTree>
      <p:nvGrpSpPr>
        <p:cNvPr id="1" name="Shape 24"/>
        <p:cNvGrpSpPr/>
        <p:nvPr/>
      </p:nvGrpSpPr>
      <p:grpSpPr>
        <a:xfrm>
          <a:off x="0" y="0"/>
          <a:ext cx="0" cy="0"/>
          <a:chOff x="0" y="0"/>
          <a:chExt cx="0" cy="0"/>
        </a:xfrm>
      </p:grpSpPr>
      <p:sp>
        <p:nvSpPr>
          <p:cNvPr id="25" name="Google Shape;25;p9"/>
          <p:cNvSpPr txBox="1">
            <a:spLocks noGrp="1"/>
          </p:cNvSpPr>
          <p:nvPr>
            <p:ph type="body" idx="1"/>
          </p:nvPr>
        </p:nvSpPr>
        <p:spPr>
          <a:xfrm>
            <a:off x="1554480" y="1624965"/>
            <a:ext cx="9942831" cy="4386262"/>
          </a:xfrm>
          <a:prstGeom prst="rect">
            <a:avLst/>
          </a:prstGeom>
          <a:noFill/>
          <a:ln>
            <a:noFill/>
          </a:ln>
        </p:spPr>
        <p:txBody>
          <a:bodyPr spcFirstLastPara="1" wrap="square" lIns="91425" tIns="45700" rIns="91425" bIns="45700" anchor="t" anchorCtr="0">
            <a:noAutofit/>
          </a:bodyPr>
          <a:lstStyle>
            <a:lvl1pPr marL="457200" lvl="0" indent="-228600" algn="l">
              <a:spcBef>
                <a:spcPts val="1800"/>
              </a:spcBef>
              <a:spcAft>
                <a:spcPts val="0"/>
              </a:spcAft>
              <a:buClr>
                <a:srgbClr val="153A5E"/>
              </a:buClr>
              <a:buSzPts val="3780"/>
              <a:buFont typeface="Arial"/>
              <a:buNone/>
              <a:defRPr sz="2800" b="0"/>
            </a:lvl1pPr>
            <a:lvl2pPr marL="914400" lvl="1" indent="-228600" algn="l">
              <a:spcBef>
                <a:spcPts val="800"/>
              </a:spcBef>
              <a:spcAft>
                <a:spcPts val="0"/>
              </a:spcAft>
              <a:buSzPts val="1800"/>
              <a:buNone/>
              <a:defRPr/>
            </a:lvl2pPr>
            <a:lvl3pPr marL="1371600" lvl="2" indent="-342900" algn="l">
              <a:spcBef>
                <a:spcPts val="7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9"/>
          <p:cNvSpPr txBox="1">
            <a:spLocks noGrp="1"/>
          </p:cNvSpPr>
          <p:nvPr>
            <p:ph type="title"/>
          </p:nvPr>
        </p:nvSpPr>
        <p:spPr>
          <a:xfrm>
            <a:off x="1554480" y="274320"/>
            <a:ext cx="10070344" cy="1076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0775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MS COVER">
  <p:cSld name="COMMS COVER">
    <p:spTree>
      <p:nvGrpSpPr>
        <p:cNvPr id="1" name="Shape 99"/>
        <p:cNvGrpSpPr/>
        <p:nvPr/>
      </p:nvGrpSpPr>
      <p:grpSpPr>
        <a:xfrm>
          <a:off x="0" y="0"/>
          <a:ext cx="0" cy="0"/>
          <a:chOff x="0" y="0"/>
          <a:chExt cx="0" cy="0"/>
        </a:xfrm>
      </p:grpSpPr>
      <p:sp>
        <p:nvSpPr>
          <p:cNvPr id="100" name="Google Shape;100;p25"/>
          <p:cNvSpPr/>
          <p:nvPr/>
        </p:nvSpPr>
        <p:spPr>
          <a:xfrm>
            <a:off x="6720840" y="0"/>
            <a:ext cx="5448300" cy="6858001"/>
          </a:xfrm>
          <a:prstGeom prst="rect">
            <a:avLst/>
          </a:prstGeom>
          <a:blipFill rotWithShape="1">
            <a:blip r:embed="rId2">
              <a:alphaModFix/>
            </a:blip>
            <a:stretch>
              <a:fillRect/>
            </a:stretch>
          </a:blip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1" name="Google Shape;101;p25"/>
          <p:cNvSpPr/>
          <p:nvPr/>
        </p:nvSpPr>
        <p:spPr>
          <a:xfrm>
            <a:off x="-809625" y="0"/>
            <a:ext cx="9871710" cy="6858000"/>
          </a:xfrm>
          <a:custGeom>
            <a:avLst/>
            <a:gdLst/>
            <a:ahLst/>
            <a:cxnLst/>
            <a:rect l="l" t="t" r="r" b="b"/>
            <a:pathLst>
              <a:path w="9871710" h="6869430" extrusionOk="0">
                <a:moveTo>
                  <a:pt x="0" y="0"/>
                </a:moveTo>
                <a:lnTo>
                  <a:pt x="7951470" y="0"/>
                </a:lnTo>
                <a:lnTo>
                  <a:pt x="9871710" y="6869430"/>
                </a:lnTo>
                <a:lnTo>
                  <a:pt x="0" y="6858000"/>
                </a:lnTo>
                <a:lnTo>
                  <a:pt x="0" y="0"/>
                </a:lnTo>
                <a:close/>
              </a:path>
            </a:pathLst>
          </a:custGeom>
          <a:solidFill>
            <a:srgbClr val="BF20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2" name="Google Shape;102;p25"/>
          <p:cNvSpPr/>
          <p:nvPr/>
        </p:nvSpPr>
        <p:spPr>
          <a:xfrm>
            <a:off x="-868680" y="0"/>
            <a:ext cx="9871710" cy="6858000"/>
          </a:xfrm>
          <a:custGeom>
            <a:avLst/>
            <a:gdLst/>
            <a:ahLst/>
            <a:cxnLst/>
            <a:rect l="l" t="t" r="r" b="b"/>
            <a:pathLst>
              <a:path w="9871710" h="6869430" extrusionOk="0">
                <a:moveTo>
                  <a:pt x="0" y="0"/>
                </a:moveTo>
                <a:lnTo>
                  <a:pt x="7951470" y="0"/>
                </a:lnTo>
                <a:lnTo>
                  <a:pt x="9871710" y="6869430"/>
                </a:lnTo>
                <a:lnTo>
                  <a:pt x="0" y="6858000"/>
                </a:lnTo>
                <a:lnTo>
                  <a:pt x="0" y="0"/>
                </a:lnTo>
                <a:close/>
              </a:path>
            </a:pathLst>
          </a:custGeom>
          <a:solidFill>
            <a:srgbClr val="153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5"/>
          <p:cNvSpPr/>
          <p:nvPr/>
        </p:nvSpPr>
        <p:spPr>
          <a:xfrm>
            <a:off x="-868680" y="0"/>
            <a:ext cx="9898380" cy="6858000"/>
          </a:xfrm>
          <a:custGeom>
            <a:avLst/>
            <a:gdLst/>
            <a:ahLst/>
            <a:cxnLst/>
            <a:rect l="l" t="t" r="r" b="b"/>
            <a:pathLst>
              <a:path w="9898380" h="6843612" extrusionOk="0">
                <a:moveTo>
                  <a:pt x="0" y="0"/>
                </a:moveTo>
                <a:lnTo>
                  <a:pt x="7955280" y="0"/>
                </a:lnTo>
                <a:lnTo>
                  <a:pt x="9898380" y="6832182"/>
                </a:lnTo>
                <a:lnTo>
                  <a:pt x="0" y="6843612"/>
                </a:lnTo>
                <a:lnTo>
                  <a:pt x="0" y="0"/>
                </a:lnTo>
                <a:close/>
              </a:path>
            </a:pathLst>
          </a:custGeom>
          <a:blipFill rotWithShape="1">
            <a:blip r:embed="rId3">
              <a:alphaModFix amt="11000"/>
            </a:blip>
            <a:stretch>
              <a:fillRect/>
            </a:stretch>
          </a:blipFill>
          <a:ln>
            <a:noFill/>
          </a:ln>
          <a:effectLst>
            <a:outerShdw blurRad="215900" dist="165100" dir="2700000" algn="tl"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5"/>
          <p:cNvSpPr txBox="1">
            <a:spLocks noGrp="1"/>
          </p:cNvSpPr>
          <p:nvPr>
            <p:ph type="title"/>
          </p:nvPr>
        </p:nvSpPr>
        <p:spPr>
          <a:xfrm>
            <a:off x="545041" y="2898031"/>
            <a:ext cx="11101917" cy="1076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5" name="Google Shape;105;p25"/>
          <p:cNvPicPr preferRelativeResize="0"/>
          <p:nvPr/>
        </p:nvPicPr>
        <p:blipFill rotWithShape="1">
          <a:blip r:embed="rId4">
            <a:alphaModFix/>
          </a:blip>
          <a:srcRect/>
          <a:stretch/>
        </p:blipFill>
        <p:spPr>
          <a:xfrm>
            <a:off x="548640" y="732888"/>
            <a:ext cx="2038488" cy="462057"/>
          </a:xfrm>
          <a:prstGeom prst="rect">
            <a:avLst/>
          </a:prstGeom>
          <a:noFill/>
          <a:ln>
            <a:noFill/>
          </a:ln>
        </p:spPr>
      </p:pic>
    </p:spTree>
    <p:extLst>
      <p:ext uri="{BB962C8B-B14F-4D97-AF65-F5344CB8AC3E}">
        <p14:creationId xmlns:p14="http://schemas.microsoft.com/office/powerpoint/2010/main" val="1319420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3153b2ffb7b_0_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3153b2ffb7b_0_9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3153b2ffb7b_0_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g3153b2ffb7b_0_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g3153b2ffb7b_0_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14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241906"/>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p:cNvSpPr>
            <a:spLocks noGrp="1"/>
          </p:cNvSpPr>
          <p:nvPr>
            <p:ph type="ftr" sz="quarter" idx="11"/>
          </p:nvPr>
        </p:nvSpPr>
        <p:spPr>
          <a:xfrm>
            <a:off x="2394836" y="104406"/>
            <a:ext cx="7389628" cy="365125"/>
          </a:xfrm>
          <a:prstGeom prst="rect">
            <a:avLst/>
          </a:prstGeom>
        </p:spPr>
        <p:txBody>
          <a:bodyPr/>
          <a:lstStyle/>
          <a:p>
            <a:r>
              <a:rPr lang="en-US" dirty="0"/>
              <a:t>Work in Progress. Please do not distribute without permission of HIR IRC</a:t>
            </a:r>
          </a:p>
        </p:txBody>
      </p:sp>
    </p:spTree>
    <p:extLst>
      <p:ext uri="{BB962C8B-B14F-4D97-AF65-F5344CB8AC3E}">
        <p14:creationId xmlns:p14="http://schemas.microsoft.com/office/powerpoint/2010/main" val="963617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838200" y="1825626"/>
            <a:ext cx="10515600" cy="394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838200" y="1106197"/>
            <a:ext cx="10515600" cy="356843"/>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69768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VER1">
  <p:cSld name="COVER1">
    <p:spTree>
      <p:nvGrpSpPr>
        <p:cNvPr id="1" name="Shape 24"/>
        <p:cNvGrpSpPr/>
        <p:nvPr/>
      </p:nvGrpSpPr>
      <p:grpSpPr>
        <a:xfrm>
          <a:off x="0" y="0"/>
          <a:ext cx="0" cy="0"/>
          <a:chOff x="0" y="0"/>
          <a:chExt cx="0" cy="0"/>
        </a:xfrm>
      </p:grpSpPr>
      <p:sp>
        <p:nvSpPr>
          <p:cNvPr id="25" name="Google Shape;25;p14"/>
          <p:cNvSpPr/>
          <p:nvPr/>
        </p:nvSpPr>
        <p:spPr>
          <a:xfrm>
            <a:off x="6743700" y="0"/>
            <a:ext cx="5448300" cy="6858000"/>
          </a:xfrm>
          <a:prstGeom prst="rect">
            <a:avLst/>
          </a:prstGeom>
          <a:blipFill rotWithShape="1">
            <a:blip r:embed="rId2">
              <a:alphaModFix/>
            </a:blip>
            <a:stretch>
              <a:fillRect l="1537"/>
            </a:stretch>
          </a:blip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6" name="Google Shape;26;p14"/>
          <p:cNvSpPr/>
          <p:nvPr/>
        </p:nvSpPr>
        <p:spPr>
          <a:xfrm>
            <a:off x="-809625" y="0"/>
            <a:ext cx="9871710" cy="6858000"/>
          </a:xfrm>
          <a:custGeom>
            <a:avLst/>
            <a:gdLst/>
            <a:ahLst/>
            <a:cxnLst/>
            <a:rect l="l" t="t" r="r" b="b"/>
            <a:pathLst>
              <a:path w="9871710" h="6869430" extrusionOk="0">
                <a:moveTo>
                  <a:pt x="0" y="0"/>
                </a:moveTo>
                <a:lnTo>
                  <a:pt x="7951470" y="0"/>
                </a:lnTo>
                <a:lnTo>
                  <a:pt x="9871710" y="6869430"/>
                </a:lnTo>
                <a:lnTo>
                  <a:pt x="0" y="6858000"/>
                </a:lnTo>
                <a:lnTo>
                  <a:pt x="0" y="0"/>
                </a:lnTo>
                <a:close/>
              </a:path>
            </a:pathLst>
          </a:custGeom>
          <a:solidFill>
            <a:srgbClr val="BF20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7" name="Google Shape;27;p14"/>
          <p:cNvSpPr/>
          <p:nvPr/>
        </p:nvSpPr>
        <p:spPr>
          <a:xfrm>
            <a:off x="-868680" y="0"/>
            <a:ext cx="9871710" cy="6858000"/>
          </a:xfrm>
          <a:custGeom>
            <a:avLst/>
            <a:gdLst/>
            <a:ahLst/>
            <a:cxnLst/>
            <a:rect l="l" t="t" r="r" b="b"/>
            <a:pathLst>
              <a:path w="9871710" h="6869430" extrusionOk="0">
                <a:moveTo>
                  <a:pt x="0" y="0"/>
                </a:moveTo>
                <a:lnTo>
                  <a:pt x="7951470" y="0"/>
                </a:lnTo>
                <a:lnTo>
                  <a:pt x="9871710" y="6869430"/>
                </a:lnTo>
                <a:lnTo>
                  <a:pt x="0" y="6858000"/>
                </a:lnTo>
                <a:lnTo>
                  <a:pt x="0" y="0"/>
                </a:lnTo>
                <a:close/>
              </a:path>
            </a:pathLst>
          </a:custGeom>
          <a:solidFill>
            <a:srgbClr val="153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8" name="Google Shape;28;p14"/>
          <p:cNvSpPr/>
          <p:nvPr/>
        </p:nvSpPr>
        <p:spPr>
          <a:xfrm>
            <a:off x="-868680" y="0"/>
            <a:ext cx="9898380" cy="6858000"/>
          </a:xfrm>
          <a:custGeom>
            <a:avLst/>
            <a:gdLst/>
            <a:ahLst/>
            <a:cxnLst/>
            <a:rect l="l" t="t" r="r" b="b"/>
            <a:pathLst>
              <a:path w="9898380" h="6843612" extrusionOk="0">
                <a:moveTo>
                  <a:pt x="0" y="0"/>
                </a:moveTo>
                <a:lnTo>
                  <a:pt x="7955280" y="0"/>
                </a:lnTo>
                <a:lnTo>
                  <a:pt x="9898380" y="6832182"/>
                </a:lnTo>
                <a:lnTo>
                  <a:pt x="0" y="6843612"/>
                </a:lnTo>
                <a:lnTo>
                  <a:pt x="0" y="0"/>
                </a:lnTo>
                <a:close/>
              </a:path>
            </a:pathLst>
          </a:custGeom>
          <a:blipFill rotWithShape="1">
            <a:blip r:embed="rId3">
              <a:alphaModFix amt="11000"/>
            </a:blip>
            <a:stretch>
              <a:fillRect/>
            </a:stretch>
          </a:blipFill>
          <a:ln>
            <a:noFill/>
          </a:ln>
          <a:effectLst>
            <a:outerShdw blurRad="215900" dist="165100" dir="2700000" algn="tl"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29" name="Google Shape;29;p14"/>
          <p:cNvSpPr txBox="1">
            <a:spLocks noGrp="1"/>
          </p:cNvSpPr>
          <p:nvPr>
            <p:ph type="title"/>
          </p:nvPr>
        </p:nvSpPr>
        <p:spPr>
          <a:xfrm>
            <a:off x="545041" y="2898031"/>
            <a:ext cx="11101917" cy="1076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 name="Google Shape;30;p14"/>
          <p:cNvPicPr preferRelativeResize="0"/>
          <p:nvPr/>
        </p:nvPicPr>
        <p:blipFill rotWithShape="1">
          <a:blip r:embed="rId4">
            <a:alphaModFix/>
          </a:blip>
          <a:srcRect/>
          <a:stretch/>
        </p:blipFill>
        <p:spPr>
          <a:xfrm>
            <a:off x="548640" y="732888"/>
            <a:ext cx="2038488" cy="46205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
        <p:cNvGrpSpPr/>
        <p:nvPr/>
      </p:nvGrpSpPr>
      <p:grpSpPr>
        <a:xfrm>
          <a:off x="0" y="0"/>
          <a:ext cx="0" cy="0"/>
          <a:chOff x="0" y="0"/>
          <a:chExt cx="0" cy="0"/>
        </a:xfrm>
      </p:grpSpPr>
      <p:sp>
        <p:nvSpPr>
          <p:cNvPr id="32" name="Google Shape;32;p16"/>
          <p:cNvSpPr txBox="1">
            <a:spLocks noGrp="1"/>
          </p:cNvSpPr>
          <p:nvPr>
            <p:ph type="body" idx="1"/>
          </p:nvPr>
        </p:nvSpPr>
        <p:spPr>
          <a:xfrm>
            <a:off x="1554480" y="1371600"/>
            <a:ext cx="9942831" cy="43862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800"/>
              </a:spcBef>
              <a:spcAft>
                <a:spcPts val="0"/>
              </a:spcAft>
              <a:buClr>
                <a:srgbClr val="153A5E"/>
              </a:buClr>
              <a:buSzPts val="3780"/>
              <a:buFont typeface="Arial"/>
              <a:buNone/>
              <a:defRPr sz="2800" b="0"/>
            </a:lvl1pPr>
            <a:lvl2pPr marL="914400" lvl="1" indent="-228600" algn="l">
              <a:lnSpc>
                <a:spcPct val="100000"/>
              </a:lnSpc>
              <a:spcBef>
                <a:spcPts val="800"/>
              </a:spcBef>
              <a:spcAft>
                <a:spcPts val="0"/>
              </a:spcAft>
              <a:buSzPts val="1800"/>
              <a:buNone/>
              <a:defRPr/>
            </a:lvl2pPr>
            <a:lvl3pPr marL="1371600" lvl="2" indent="-342900" algn="l">
              <a:lnSpc>
                <a:spcPct val="100000"/>
              </a:lnSpc>
              <a:spcBef>
                <a:spcPts val="7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16"/>
          <p:cNvSpPr txBox="1">
            <a:spLocks noGrp="1"/>
          </p:cNvSpPr>
          <p:nvPr>
            <p:ph type="title"/>
          </p:nvPr>
        </p:nvSpPr>
        <p:spPr>
          <a:xfrm>
            <a:off x="1355514" y="274320"/>
            <a:ext cx="10416864" cy="1076325"/>
          </a:xfrm>
          <a:prstGeom prst="rect">
            <a:avLst/>
          </a:prstGeom>
          <a:noFill/>
          <a:ln>
            <a:noFill/>
          </a:ln>
        </p:spPr>
        <p:txBody>
          <a:bodyPr spcFirstLastPara="1" wrap="square" lIns="91425" tIns="45700" rIns="91425" bIns="45700" anchor="ctr" anchorCtr="0">
            <a:noAutofit/>
          </a:bodyPr>
          <a:lstStyle>
            <a:lvl1pPr lvl="0" algn="l">
              <a:lnSpc>
                <a:spcPct val="88888"/>
              </a:lnSpc>
              <a:spcBef>
                <a:spcPts val="0"/>
              </a:spcBef>
              <a:spcAft>
                <a:spcPts val="0"/>
              </a:spcAft>
              <a:buSzPts val="1400"/>
              <a:buNone/>
              <a:defRPr sz="3600" b="1" cap="none">
                <a:solidFill>
                  <a:srgbClr val="BF202F"/>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Universal">
  <p:cSld name="1_Title Slide Universal">
    <p:spTree>
      <p:nvGrpSpPr>
        <p:cNvPr id="1" name="Shape 45"/>
        <p:cNvGrpSpPr/>
        <p:nvPr/>
      </p:nvGrpSpPr>
      <p:grpSpPr>
        <a:xfrm>
          <a:off x="0" y="0"/>
          <a:ext cx="0" cy="0"/>
          <a:chOff x="0" y="0"/>
          <a:chExt cx="0" cy="0"/>
        </a:xfrm>
      </p:grpSpPr>
      <p:pic>
        <p:nvPicPr>
          <p:cNvPr id="46" name="Google Shape;46;p18"/>
          <p:cNvPicPr preferRelativeResize="0"/>
          <p:nvPr/>
        </p:nvPicPr>
        <p:blipFill rotWithShape="1">
          <a:blip r:embed="rId2">
            <a:alphaModFix/>
          </a:blip>
          <a:srcRect/>
          <a:stretch/>
        </p:blipFill>
        <p:spPr>
          <a:xfrm>
            <a:off x="7917" y="-65058"/>
            <a:ext cx="2703507" cy="2914856"/>
          </a:xfrm>
          <a:prstGeom prst="rect">
            <a:avLst/>
          </a:prstGeom>
          <a:noFill/>
          <a:ln>
            <a:noFill/>
          </a:ln>
        </p:spPr>
      </p:pic>
      <p:pic>
        <p:nvPicPr>
          <p:cNvPr id="47" name="Google Shape;47;p18"/>
          <p:cNvPicPr preferRelativeResize="0"/>
          <p:nvPr/>
        </p:nvPicPr>
        <p:blipFill rotWithShape="1">
          <a:blip r:embed="rId3">
            <a:alphaModFix/>
          </a:blip>
          <a:srcRect/>
          <a:stretch/>
        </p:blipFill>
        <p:spPr>
          <a:xfrm>
            <a:off x="2520462" y="-65058"/>
            <a:ext cx="2696309" cy="2907095"/>
          </a:xfrm>
          <a:prstGeom prst="rect">
            <a:avLst/>
          </a:prstGeom>
          <a:noFill/>
          <a:ln>
            <a:noFill/>
          </a:ln>
        </p:spPr>
      </p:pic>
      <p:pic>
        <p:nvPicPr>
          <p:cNvPr id="48" name="Google Shape;48;p18"/>
          <p:cNvPicPr preferRelativeResize="0"/>
          <p:nvPr/>
        </p:nvPicPr>
        <p:blipFill rotWithShape="1">
          <a:blip r:embed="rId4">
            <a:alphaModFix/>
          </a:blip>
          <a:srcRect/>
          <a:stretch/>
        </p:blipFill>
        <p:spPr>
          <a:xfrm>
            <a:off x="9496234" y="-65058"/>
            <a:ext cx="2703509" cy="2934434"/>
          </a:xfrm>
          <a:prstGeom prst="rect">
            <a:avLst/>
          </a:prstGeom>
          <a:noFill/>
          <a:ln>
            <a:noFill/>
          </a:ln>
        </p:spPr>
      </p:pic>
      <p:pic>
        <p:nvPicPr>
          <p:cNvPr id="49" name="Google Shape;49;p18" descr="Two women working"/>
          <p:cNvPicPr preferRelativeResize="0"/>
          <p:nvPr/>
        </p:nvPicPr>
        <p:blipFill rotWithShape="1">
          <a:blip r:embed="rId5">
            <a:alphaModFix/>
          </a:blip>
          <a:srcRect/>
          <a:stretch/>
        </p:blipFill>
        <p:spPr>
          <a:xfrm>
            <a:off x="6899608" y="-65058"/>
            <a:ext cx="2752685" cy="2934434"/>
          </a:xfrm>
          <a:prstGeom prst="rect">
            <a:avLst/>
          </a:prstGeom>
          <a:noFill/>
          <a:ln>
            <a:noFill/>
          </a:ln>
        </p:spPr>
      </p:pic>
      <p:sp>
        <p:nvSpPr>
          <p:cNvPr id="50" name="Google Shape;50;p18"/>
          <p:cNvSpPr/>
          <p:nvPr/>
        </p:nvSpPr>
        <p:spPr>
          <a:xfrm>
            <a:off x="0" y="2809874"/>
            <a:ext cx="12192000" cy="3105151"/>
          </a:xfrm>
          <a:prstGeom prst="rect">
            <a:avLst/>
          </a:prstGeom>
          <a:gradFill>
            <a:gsLst>
              <a:gs pos="0">
                <a:srgbClr val="153A5E"/>
              </a:gs>
              <a:gs pos="100000">
                <a:srgbClr val="1E518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1" name="Google Shape;51;p18"/>
          <p:cNvSpPr txBox="1">
            <a:spLocks noGrp="1"/>
          </p:cNvSpPr>
          <p:nvPr>
            <p:ph type="ctrTitle"/>
          </p:nvPr>
        </p:nvSpPr>
        <p:spPr>
          <a:xfrm>
            <a:off x="601216" y="3157837"/>
            <a:ext cx="10545755" cy="76505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subTitle" idx="1"/>
          </p:nvPr>
        </p:nvSpPr>
        <p:spPr>
          <a:xfrm>
            <a:off x="601217" y="4165407"/>
            <a:ext cx="10545755"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800"/>
              </a:spcBef>
              <a:spcAft>
                <a:spcPts val="0"/>
              </a:spcAft>
              <a:buClr>
                <a:srgbClr val="FFFFFF"/>
              </a:buClr>
              <a:buSzPts val="2700"/>
              <a:buFont typeface="Noto Sans Symbols"/>
              <a:buNone/>
              <a:defRPr sz="2000" b="0">
                <a:solidFill>
                  <a:srgbClr val="FFFFFF"/>
                </a:solidFill>
                <a:latin typeface="Verdana"/>
                <a:ea typeface="Verdana"/>
                <a:cs typeface="Verdana"/>
                <a:sym typeface="Verdana"/>
              </a:defRPr>
            </a:lvl1pPr>
            <a:lvl2pPr lvl="1" algn="l">
              <a:lnSpc>
                <a:spcPct val="100000"/>
              </a:lnSpc>
              <a:spcBef>
                <a:spcPts val="800"/>
              </a:spcBef>
              <a:spcAft>
                <a:spcPts val="0"/>
              </a:spcAft>
              <a:buSzPts val="1800"/>
              <a:buNone/>
              <a:defRPr/>
            </a:lvl2pPr>
            <a:lvl3pPr lvl="2" algn="l">
              <a:lnSpc>
                <a:spcPct val="100000"/>
              </a:lnSpc>
              <a:spcBef>
                <a:spcPts val="700"/>
              </a:spcBef>
              <a:spcAft>
                <a:spcPts val="0"/>
              </a:spcAft>
              <a:buSzPts val="1800"/>
              <a:buChar char="▪"/>
              <a:defRPr/>
            </a:lvl3pPr>
            <a:lvl4pPr lvl="3" algn="l">
              <a:lnSpc>
                <a:spcPct val="100000"/>
              </a:lnSpc>
              <a:spcBef>
                <a:spcPts val="600"/>
              </a:spcBef>
              <a:spcAft>
                <a:spcPts val="0"/>
              </a:spcAft>
              <a:buSzPts val="1800"/>
              <a:buChar char="–"/>
              <a:defRPr/>
            </a:lvl4pPr>
            <a:lvl5pPr lvl="4" algn="l">
              <a:lnSpc>
                <a:spcPct val="100000"/>
              </a:lnSpc>
              <a:spcBef>
                <a:spcPts val="60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53" name="Google Shape;53;p18"/>
          <p:cNvSpPr txBox="1">
            <a:spLocks noGrp="1"/>
          </p:cNvSpPr>
          <p:nvPr>
            <p:ph type="body" idx="2"/>
          </p:nvPr>
        </p:nvSpPr>
        <p:spPr>
          <a:xfrm>
            <a:off x="589608" y="4887457"/>
            <a:ext cx="10557363" cy="3780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800"/>
              </a:spcBef>
              <a:spcAft>
                <a:spcPts val="0"/>
              </a:spcAft>
              <a:buClr>
                <a:schemeClr val="lt1"/>
              </a:buClr>
              <a:buSzPts val="2160"/>
              <a:buFont typeface="Verdana"/>
              <a:buNone/>
              <a:defRPr sz="1600">
                <a:solidFill>
                  <a:schemeClr val="lt1"/>
                </a:solidFill>
                <a:latin typeface="Verdana"/>
                <a:ea typeface="Verdana"/>
                <a:cs typeface="Verdana"/>
                <a:sym typeface="Verdana"/>
              </a:defRPr>
            </a:lvl1pPr>
            <a:lvl2pPr marL="914400" lvl="1" indent="-228600" algn="l">
              <a:lnSpc>
                <a:spcPct val="100000"/>
              </a:lnSpc>
              <a:spcBef>
                <a:spcPts val="800"/>
              </a:spcBef>
              <a:spcAft>
                <a:spcPts val="0"/>
              </a:spcAft>
              <a:buSzPts val="1800"/>
              <a:buNone/>
              <a:defRPr/>
            </a:lvl2pPr>
            <a:lvl3pPr marL="1371600" lvl="2" indent="-342900" algn="l">
              <a:lnSpc>
                <a:spcPct val="100000"/>
              </a:lnSpc>
              <a:spcBef>
                <a:spcPts val="7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54" name="Google Shape;54;p18" descr="A robot with a face"/>
          <p:cNvPicPr preferRelativeResize="0"/>
          <p:nvPr/>
        </p:nvPicPr>
        <p:blipFill rotWithShape="1">
          <a:blip r:embed="rId6">
            <a:alphaModFix/>
          </a:blip>
          <a:srcRect/>
          <a:stretch/>
        </p:blipFill>
        <p:spPr>
          <a:xfrm>
            <a:off x="5216771" y="-65058"/>
            <a:ext cx="2082803" cy="2882503"/>
          </a:xfrm>
          <a:prstGeom prst="rect">
            <a:avLst/>
          </a:prstGeom>
          <a:noFill/>
          <a:ln>
            <a:noFill/>
          </a:ln>
        </p:spPr>
      </p:pic>
      <p:sp>
        <p:nvSpPr>
          <p:cNvPr id="55" name="Google Shape;55;p18"/>
          <p:cNvSpPr/>
          <p:nvPr/>
        </p:nvSpPr>
        <p:spPr>
          <a:xfrm>
            <a:off x="0" y="2813684"/>
            <a:ext cx="12192000" cy="3105151"/>
          </a:xfrm>
          <a:prstGeom prst="rect">
            <a:avLst/>
          </a:prstGeom>
          <a:blipFill rotWithShape="1">
            <a:blip r:embed="rId7">
              <a:alphaModFix amt="11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discover_Title Slide Universal">
  <p:cSld name="2discover_Title Slide Universal">
    <p:spTree>
      <p:nvGrpSpPr>
        <p:cNvPr id="1" name="Shape 56"/>
        <p:cNvGrpSpPr/>
        <p:nvPr/>
      </p:nvGrpSpPr>
      <p:grpSpPr>
        <a:xfrm>
          <a:off x="0" y="0"/>
          <a:ext cx="0" cy="0"/>
          <a:chOff x="0" y="0"/>
          <a:chExt cx="0" cy="0"/>
        </a:xfrm>
      </p:grpSpPr>
      <p:pic>
        <p:nvPicPr>
          <p:cNvPr id="57" name="Google Shape;57;p19"/>
          <p:cNvPicPr preferRelativeResize="0"/>
          <p:nvPr/>
        </p:nvPicPr>
        <p:blipFill rotWithShape="1">
          <a:blip r:embed="rId2">
            <a:alphaModFix/>
          </a:blip>
          <a:srcRect/>
          <a:stretch/>
        </p:blipFill>
        <p:spPr>
          <a:xfrm>
            <a:off x="7917" y="-65058"/>
            <a:ext cx="2703507" cy="2914856"/>
          </a:xfrm>
          <a:prstGeom prst="rect">
            <a:avLst/>
          </a:prstGeom>
          <a:noFill/>
          <a:ln>
            <a:noFill/>
          </a:ln>
        </p:spPr>
      </p:pic>
      <p:pic>
        <p:nvPicPr>
          <p:cNvPr id="58" name="Google Shape;58;p19"/>
          <p:cNvPicPr preferRelativeResize="0"/>
          <p:nvPr/>
        </p:nvPicPr>
        <p:blipFill rotWithShape="1">
          <a:blip r:embed="rId3">
            <a:alphaModFix/>
          </a:blip>
          <a:srcRect/>
          <a:stretch/>
        </p:blipFill>
        <p:spPr>
          <a:xfrm>
            <a:off x="2520462" y="-65058"/>
            <a:ext cx="2696309" cy="2907095"/>
          </a:xfrm>
          <a:prstGeom prst="rect">
            <a:avLst/>
          </a:prstGeom>
          <a:noFill/>
          <a:ln>
            <a:noFill/>
          </a:ln>
        </p:spPr>
      </p:pic>
      <p:pic>
        <p:nvPicPr>
          <p:cNvPr id="59" name="Google Shape;59;p19"/>
          <p:cNvPicPr preferRelativeResize="0"/>
          <p:nvPr/>
        </p:nvPicPr>
        <p:blipFill rotWithShape="1">
          <a:blip r:embed="rId4">
            <a:alphaModFix/>
          </a:blip>
          <a:srcRect/>
          <a:stretch/>
        </p:blipFill>
        <p:spPr>
          <a:xfrm>
            <a:off x="9496234" y="-65058"/>
            <a:ext cx="2703509" cy="2934434"/>
          </a:xfrm>
          <a:prstGeom prst="rect">
            <a:avLst/>
          </a:prstGeom>
          <a:noFill/>
          <a:ln>
            <a:noFill/>
          </a:ln>
        </p:spPr>
      </p:pic>
      <p:pic>
        <p:nvPicPr>
          <p:cNvPr id="60" name="Google Shape;60;p19" descr="Two women working"/>
          <p:cNvPicPr preferRelativeResize="0"/>
          <p:nvPr/>
        </p:nvPicPr>
        <p:blipFill rotWithShape="1">
          <a:blip r:embed="rId5">
            <a:alphaModFix/>
          </a:blip>
          <a:srcRect/>
          <a:stretch/>
        </p:blipFill>
        <p:spPr>
          <a:xfrm>
            <a:off x="6899608" y="-65058"/>
            <a:ext cx="2752685" cy="2934434"/>
          </a:xfrm>
          <a:prstGeom prst="rect">
            <a:avLst/>
          </a:prstGeom>
          <a:noFill/>
          <a:ln>
            <a:noFill/>
          </a:ln>
        </p:spPr>
      </p:pic>
      <p:pic>
        <p:nvPicPr>
          <p:cNvPr id="61" name="Google Shape;61;p19"/>
          <p:cNvPicPr preferRelativeResize="0"/>
          <p:nvPr/>
        </p:nvPicPr>
        <p:blipFill rotWithShape="1">
          <a:blip r:embed="rId6">
            <a:alphaModFix/>
          </a:blip>
          <a:srcRect/>
          <a:stretch/>
        </p:blipFill>
        <p:spPr>
          <a:xfrm>
            <a:off x="-7743" y="-272059"/>
            <a:ext cx="12199743" cy="6136005"/>
          </a:xfrm>
          <a:prstGeom prst="rect">
            <a:avLst/>
          </a:prstGeom>
          <a:noFill/>
          <a:ln>
            <a:noFill/>
          </a:ln>
        </p:spPr>
      </p:pic>
      <p:sp>
        <p:nvSpPr>
          <p:cNvPr id="62" name="Google Shape;62;p19"/>
          <p:cNvSpPr/>
          <p:nvPr/>
        </p:nvSpPr>
        <p:spPr>
          <a:xfrm>
            <a:off x="0" y="2809874"/>
            <a:ext cx="12192000" cy="3105151"/>
          </a:xfrm>
          <a:prstGeom prst="rect">
            <a:avLst/>
          </a:prstGeom>
          <a:gradFill>
            <a:gsLst>
              <a:gs pos="0">
                <a:srgbClr val="153A5E"/>
              </a:gs>
              <a:gs pos="100000">
                <a:srgbClr val="1E518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3" name="Google Shape;63;p19"/>
          <p:cNvSpPr txBox="1">
            <a:spLocks noGrp="1"/>
          </p:cNvSpPr>
          <p:nvPr>
            <p:ph type="ctrTitle"/>
          </p:nvPr>
        </p:nvSpPr>
        <p:spPr>
          <a:xfrm>
            <a:off x="601216" y="3157837"/>
            <a:ext cx="10545755" cy="76505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ubTitle" idx="1"/>
          </p:nvPr>
        </p:nvSpPr>
        <p:spPr>
          <a:xfrm>
            <a:off x="601217" y="4165407"/>
            <a:ext cx="10545755"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800"/>
              </a:spcBef>
              <a:spcAft>
                <a:spcPts val="0"/>
              </a:spcAft>
              <a:buClr>
                <a:srgbClr val="FFFFFF"/>
              </a:buClr>
              <a:buSzPts val="2700"/>
              <a:buFont typeface="Noto Sans Symbols"/>
              <a:buNone/>
              <a:defRPr sz="2000" b="0">
                <a:solidFill>
                  <a:srgbClr val="FFFFFF"/>
                </a:solidFill>
                <a:latin typeface="Verdana"/>
                <a:ea typeface="Verdana"/>
                <a:cs typeface="Verdana"/>
                <a:sym typeface="Verdana"/>
              </a:defRPr>
            </a:lvl1pPr>
            <a:lvl2pPr lvl="1" algn="l">
              <a:lnSpc>
                <a:spcPct val="100000"/>
              </a:lnSpc>
              <a:spcBef>
                <a:spcPts val="800"/>
              </a:spcBef>
              <a:spcAft>
                <a:spcPts val="0"/>
              </a:spcAft>
              <a:buSzPts val="1800"/>
              <a:buNone/>
              <a:defRPr/>
            </a:lvl2pPr>
            <a:lvl3pPr lvl="2" algn="l">
              <a:lnSpc>
                <a:spcPct val="100000"/>
              </a:lnSpc>
              <a:spcBef>
                <a:spcPts val="700"/>
              </a:spcBef>
              <a:spcAft>
                <a:spcPts val="0"/>
              </a:spcAft>
              <a:buSzPts val="1800"/>
              <a:buChar char="▪"/>
              <a:defRPr/>
            </a:lvl3pPr>
            <a:lvl4pPr lvl="3" algn="l">
              <a:lnSpc>
                <a:spcPct val="100000"/>
              </a:lnSpc>
              <a:spcBef>
                <a:spcPts val="600"/>
              </a:spcBef>
              <a:spcAft>
                <a:spcPts val="0"/>
              </a:spcAft>
              <a:buSzPts val="1800"/>
              <a:buChar char="–"/>
              <a:defRPr/>
            </a:lvl4pPr>
            <a:lvl5pPr lvl="4" algn="l">
              <a:lnSpc>
                <a:spcPct val="100000"/>
              </a:lnSpc>
              <a:spcBef>
                <a:spcPts val="60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65" name="Google Shape;65;p19"/>
          <p:cNvSpPr txBox="1">
            <a:spLocks noGrp="1"/>
          </p:cNvSpPr>
          <p:nvPr>
            <p:ph type="body" idx="2"/>
          </p:nvPr>
        </p:nvSpPr>
        <p:spPr>
          <a:xfrm>
            <a:off x="589608" y="4887457"/>
            <a:ext cx="10557363" cy="3780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800"/>
              </a:spcBef>
              <a:spcAft>
                <a:spcPts val="0"/>
              </a:spcAft>
              <a:buClr>
                <a:schemeClr val="lt1"/>
              </a:buClr>
              <a:buSzPts val="2160"/>
              <a:buFont typeface="Verdana"/>
              <a:buNone/>
              <a:defRPr sz="1600">
                <a:solidFill>
                  <a:schemeClr val="lt1"/>
                </a:solidFill>
                <a:latin typeface="Verdana"/>
                <a:ea typeface="Verdana"/>
                <a:cs typeface="Verdana"/>
                <a:sym typeface="Verdana"/>
              </a:defRPr>
            </a:lvl1pPr>
            <a:lvl2pPr marL="914400" lvl="1" indent="-228600" algn="l">
              <a:lnSpc>
                <a:spcPct val="100000"/>
              </a:lnSpc>
              <a:spcBef>
                <a:spcPts val="800"/>
              </a:spcBef>
              <a:spcAft>
                <a:spcPts val="0"/>
              </a:spcAft>
              <a:buSzPts val="1800"/>
              <a:buNone/>
              <a:defRPr/>
            </a:lvl2pPr>
            <a:lvl3pPr marL="1371600" lvl="2" indent="-342900" algn="l">
              <a:lnSpc>
                <a:spcPct val="100000"/>
              </a:lnSpc>
              <a:spcBef>
                <a:spcPts val="7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6" name="Google Shape;66;p19"/>
          <p:cNvSpPr/>
          <p:nvPr/>
        </p:nvSpPr>
        <p:spPr>
          <a:xfrm>
            <a:off x="0" y="2813684"/>
            <a:ext cx="12192000" cy="3105151"/>
          </a:xfrm>
          <a:prstGeom prst="rect">
            <a:avLst/>
          </a:prstGeom>
          <a:blipFill rotWithShape="1">
            <a:blip r:embed="rId7">
              <a:alphaModFix amt="11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Government Relations">
  <p:cSld name="Title Slide Government Relations">
    <p:spTree>
      <p:nvGrpSpPr>
        <p:cNvPr id="1" name="Shape 70"/>
        <p:cNvGrpSpPr/>
        <p:nvPr/>
      </p:nvGrpSpPr>
      <p:grpSpPr>
        <a:xfrm>
          <a:off x="0" y="0"/>
          <a:ext cx="0" cy="0"/>
          <a:chOff x="0" y="0"/>
          <a:chExt cx="0" cy="0"/>
        </a:xfrm>
      </p:grpSpPr>
      <p:sp>
        <p:nvSpPr>
          <p:cNvPr id="71" name="Google Shape;71;p21"/>
          <p:cNvSpPr/>
          <p:nvPr/>
        </p:nvSpPr>
        <p:spPr>
          <a:xfrm>
            <a:off x="0" y="2809874"/>
            <a:ext cx="12192000" cy="3105151"/>
          </a:xfrm>
          <a:prstGeom prst="rect">
            <a:avLst/>
          </a:prstGeom>
          <a:solidFill>
            <a:srgbClr val="153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21"/>
          <p:cNvSpPr/>
          <p:nvPr/>
        </p:nvSpPr>
        <p:spPr>
          <a:xfrm>
            <a:off x="0" y="2813684"/>
            <a:ext cx="12192000" cy="3105151"/>
          </a:xfrm>
          <a:prstGeom prst="rect">
            <a:avLst/>
          </a:prstGeom>
          <a:blipFill rotWithShape="1">
            <a:blip r:embed="rId2">
              <a:alphaModFix amt="11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73" name="Google Shape;73;p21"/>
          <p:cNvPicPr preferRelativeResize="0"/>
          <p:nvPr/>
        </p:nvPicPr>
        <p:blipFill rotWithShape="1">
          <a:blip r:embed="rId3">
            <a:alphaModFix/>
          </a:blip>
          <a:srcRect/>
          <a:stretch/>
        </p:blipFill>
        <p:spPr>
          <a:xfrm>
            <a:off x="0" y="1333"/>
            <a:ext cx="12192000" cy="2807208"/>
          </a:xfrm>
          <a:prstGeom prst="rect">
            <a:avLst/>
          </a:prstGeom>
          <a:noFill/>
          <a:ln>
            <a:noFill/>
          </a:ln>
        </p:spPr>
      </p:pic>
      <p:sp>
        <p:nvSpPr>
          <p:cNvPr id="74" name="Google Shape;74;p21"/>
          <p:cNvSpPr txBox="1">
            <a:spLocks noGrp="1"/>
          </p:cNvSpPr>
          <p:nvPr>
            <p:ph type="ctrTitle"/>
          </p:nvPr>
        </p:nvSpPr>
        <p:spPr>
          <a:xfrm>
            <a:off x="601216" y="3157837"/>
            <a:ext cx="10545755" cy="76505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1"/>
          <p:cNvSpPr txBox="1">
            <a:spLocks noGrp="1"/>
          </p:cNvSpPr>
          <p:nvPr>
            <p:ph type="subTitle" idx="1"/>
          </p:nvPr>
        </p:nvSpPr>
        <p:spPr>
          <a:xfrm>
            <a:off x="601217" y="4165407"/>
            <a:ext cx="10545755"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800"/>
              </a:spcBef>
              <a:spcAft>
                <a:spcPts val="0"/>
              </a:spcAft>
              <a:buClr>
                <a:srgbClr val="FFFFFF"/>
              </a:buClr>
              <a:buSzPts val="2700"/>
              <a:buFont typeface="Noto Sans Symbols"/>
              <a:buNone/>
              <a:defRPr sz="2000" b="0">
                <a:solidFill>
                  <a:srgbClr val="FFFFFF"/>
                </a:solidFill>
                <a:latin typeface="Verdana"/>
                <a:ea typeface="Verdana"/>
                <a:cs typeface="Verdana"/>
                <a:sym typeface="Verdana"/>
              </a:defRPr>
            </a:lvl1pPr>
            <a:lvl2pPr lvl="1" algn="l">
              <a:lnSpc>
                <a:spcPct val="100000"/>
              </a:lnSpc>
              <a:spcBef>
                <a:spcPts val="800"/>
              </a:spcBef>
              <a:spcAft>
                <a:spcPts val="0"/>
              </a:spcAft>
              <a:buSzPts val="1800"/>
              <a:buNone/>
              <a:defRPr/>
            </a:lvl2pPr>
            <a:lvl3pPr lvl="2" algn="l">
              <a:lnSpc>
                <a:spcPct val="100000"/>
              </a:lnSpc>
              <a:spcBef>
                <a:spcPts val="700"/>
              </a:spcBef>
              <a:spcAft>
                <a:spcPts val="0"/>
              </a:spcAft>
              <a:buSzPts val="1800"/>
              <a:buChar char="▪"/>
              <a:defRPr/>
            </a:lvl3pPr>
            <a:lvl4pPr lvl="3" algn="l">
              <a:lnSpc>
                <a:spcPct val="100000"/>
              </a:lnSpc>
              <a:spcBef>
                <a:spcPts val="600"/>
              </a:spcBef>
              <a:spcAft>
                <a:spcPts val="0"/>
              </a:spcAft>
              <a:buSzPts val="1800"/>
              <a:buChar char="–"/>
              <a:defRPr/>
            </a:lvl4pPr>
            <a:lvl5pPr lvl="4" algn="l">
              <a:lnSpc>
                <a:spcPct val="100000"/>
              </a:lnSpc>
              <a:spcBef>
                <a:spcPts val="60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76" name="Google Shape;76;p21"/>
          <p:cNvSpPr txBox="1">
            <a:spLocks noGrp="1"/>
          </p:cNvSpPr>
          <p:nvPr>
            <p:ph type="body" idx="2"/>
          </p:nvPr>
        </p:nvSpPr>
        <p:spPr>
          <a:xfrm>
            <a:off x="589608" y="4887457"/>
            <a:ext cx="10557363" cy="3780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800"/>
              </a:spcBef>
              <a:spcAft>
                <a:spcPts val="0"/>
              </a:spcAft>
              <a:buClr>
                <a:schemeClr val="lt1"/>
              </a:buClr>
              <a:buSzPts val="2160"/>
              <a:buFont typeface="Verdana"/>
              <a:buNone/>
              <a:defRPr sz="1600">
                <a:solidFill>
                  <a:schemeClr val="lt1"/>
                </a:solidFill>
                <a:latin typeface="Verdana"/>
                <a:ea typeface="Verdana"/>
                <a:cs typeface="Verdana"/>
                <a:sym typeface="Verdana"/>
              </a:defRPr>
            </a:lvl1pPr>
            <a:lvl2pPr marL="914400" lvl="1" indent="-228600" algn="l">
              <a:lnSpc>
                <a:spcPct val="100000"/>
              </a:lnSpc>
              <a:spcBef>
                <a:spcPts val="800"/>
              </a:spcBef>
              <a:spcAft>
                <a:spcPts val="0"/>
              </a:spcAft>
              <a:buSzPts val="1800"/>
              <a:buNone/>
              <a:defRPr/>
            </a:lvl2pPr>
            <a:lvl3pPr marL="1371600" lvl="2" indent="-342900" algn="l">
              <a:lnSpc>
                <a:spcPct val="100000"/>
              </a:lnSpc>
              <a:spcBef>
                <a:spcPts val="7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Careers">
  <p:cSld name="Title Slide Careers">
    <p:spTree>
      <p:nvGrpSpPr>
        <p:cNvPr id="1" name="Shape 77"/>
        <p:cNvGrpSpPr/>
        <p:nvPr/>
      </p:nvGrpSpPr>
      <p:grpSpPr>
        <a:xfrm>
          <a:off x="0" y="0"/>
          <a:ext cx="0" cy="0"/>
          <a:chOff x="0" y="0"/>
          <a:chExt cx="0" cy="0"/>
        </a:xfrm>
      </p:grpSpPr>
      <p:sp>
        <p:nvSpPr>
          <p:cNvPr id="78" name="Google Shape;78;p22"/>
          <p:cNvSpPr/>
          <p:nvPr/>
        </p:nvSpPr>
        <p:spPr>
          <a:xfrm>
            <a:off x="0" y="1"/>
            <a:ext cx="12227984"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2"/>
          <p:cNvSpPr/>
          <p:nvPr/>
        </p:nvSpPr>
        <p:spPr>
          <a:xfrm>
            <a:off x="0" y="2809874"/>
            <a:ext cx="12192000" cy="3105151"/>
          </a:xfrm>
          <a:prstGeom prst="rect">
            <a:avLst/>
          </a:prstGeom>
          <a:solidFill>
            <a:srgbClr val="153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80" name="Google Shape;80;p22"/>
          <p:cNvPicPr preferRelativeResize="0"/>
          <p:nvPr/>
        </p:nvPicPr>
        <p:blipFill rotWithShape="1">
          <a:blip r:embed="rId2">
            <a:alphaModFix/>
          </a:blip>
          <a:srcRect/>
          <a:stretch/>
        </p:blipFill>
        <p:spPr>
          <a:xfrm>
            <a:off x="0" y="1333"/>
            <a:ext cx="12192000" cy="2807208"/>
          </a:xfrm>
          <a:prstGeom prst="rect">
            <a:avLst/>
          </a:prstGeom>
          <a:noFill/>
          <a:ln>
            <a:noFill/>
          </a:ln>
        </p:spPr>
      </p:pic>
      <p:sp>
        <p:nvSpPr>
          <p:cNvPr id="81" name="Google Shape;81;p22"/>
          <p:cNvSpPr txBox="1">
            <a:spLocks noGrp="1"/>
          </p:cNvSpPr>
          <p:nvPr>
            <p:ph type="ctrTitle"/>
          </p:nvPr>
        </p:nvSpPr>
        <p:spPr>
          <a:xfrm>
            <a:off x="601216" y="3157837"/>
            <a:ext cx="10545755" cy="76505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subTitle" idx="1"/>
          </p:nvPr>
        </p:nvSpPr>
        <p:spPr>
          <a:xfrm>
            <a:off x="601217" y="4165407"/>
            <a:ext cx="10545755"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800"/>
              </a:spcBef>
              <a:spcAft>
                <a:spcPts val="0"/>
              </a:spcAft>
              <a:buClr>
                <a:srgbClr val="FFFFFF"/>
              </a:buClr>
              <a:buSzPts val="2700"/>
              <a:buFont typeface="Noto Sans Symbols"/>
              <a:buNone/>
              <a:defRPr sz="2000" b="0">
                <a:solidFill>
                  <a:srgbClr val="FFFFFF"/>
                </a:solidFill>
                <a:latin typeface="Verdana"/>
                <a:ea typeface="Verdana"/>
                <a:cs typeface="Verdana"/>
                <a:sym typeface="Verdana"/>
              </a:defRPr>
            </a:lvl1pPr>
            <a:lvl2pPr lvl="1" algn="l">
              <a:lnSpc>
                <a:spcPct val="100000"/>
              </a:lnSpc>
              <a:spcBef>
                <a:spcPts val="800"/>
              </a:spcBef>
              <a:spcAft>
                <a:spcPts val="0"/>
              </a:spcAft>
              <a:buSzPts val="1800"/>
              <a:buNone/>
              <a:defRPr/>
            </a:lvl2pPr>
            <a:lvl3pPr lvl="2" algn="l">
              <a:lnSpc>
                <a:spcPct val="100000"/>
              </a:lnSpc>
              <a:spcBef>
                <a:spcPts val="700"/>
              </a:spcBef>
              <a:spcAft>
                <a:spcPts val="0"/>
              </a:spcAft>
              <a:buSzPts val="1800"/>
              <a:buChar char="▪"/>
              <a:defRPr/>
            </a:lvl3pPr>
            <a:lvl4pPr lvl="3" algn="l">
              <a:lnSpc>
                <a:spcPct val="100000"/>
              </a:lnSpc>
              <a:spcBef>
                <a:spcPts val="600"/>
              </a:spcBef>
              <a:spcAft>
                <a:spcPts val="0"/>
              </a:spcAft>
              <a:buSzPts val="1800"/>
              <a:buChar char="–"/>
              <a:defRPr/>
            </a:lvl4pPr>
            <a:lvl5pPr lvl="4" algn="l">
              <a:lnSpc>
                <a:spcPct val="100000"/>
              </a:lnSpc>
              <a:spcBef>
                <a:spcPts val="60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83" name="Google Shape;83;p22"/>
          <p:cNvSpPr txBox="1">
            <a:spLocks noGrp="1"/>
          </p:cNvSpPr>
          <p:nvPr>
            <p:ph type="body" idx="2"/>
          </p:nvPr>
        </p:nvSpPr>
        <p:spPr>
          <a:xfrm>
            <a:off x="589608" y="4887457"/>
            <a:ext cx="10557363" cy="3780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800"/>
              </a:spcBef>
              <a:spcAft>
                <a:spcPts val="0"/>
              </a:spcAft>
              <a:buClr>
                <a:schemeClr val="lt1"/>
              </a:buClr>
              <a:buSzPts val="2160"/>
              <a:buFont typeface="Verdana"/>
              <a:buNone/>
              <a:defRPr sz="1600">
                <a:solidFill>
                  <a:schemeClr val="lt1"/>
                </a:solidFill>
                <a:latin typeface="Verdana"/>
                <a:ea typeface="Verdana"/>
                <a:cs typeface="Verdana"/>
                <a:sym typeface="Verdana"/>
              </a:defRPr>
            </a:lvl1pPr>
            <a:lvl2pPr marL="914400" lvl="1" indent="-228600" algn="l">
              <a:lnSpc>
                <a:spcPct val="100000"/>
              </a:lnSpc>
              <a:spcBef>
                <a:spcPts val="800"/>
              </a:spcBef>
              <a:spcAft>
                <a:spcPts val="0"/>
              </a:spcAft>
              <a:buSzPts val="1800"/>
              <a:buNone/>
              <a:defRPr/>
            </a:lvl2pPr>
            <a:lvl3pPr marL="1371600" lvl="2" indent="-342900" algn="l">
              <a:lnSpc>
                <a:spcPct val="100000"/>
              </a:lnSpc>
              <a:spcBef>
                <a:spcPts val="7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22"/>
          <p:cNvSpPr/>
          <p:nvPr/>
        </p:nvSpPr>
        <p:spPr>
          <a:xfrm>
            <a:off x="0" y="3429000"/>
            <a:ext cx="12192000" cy="3105151"/>
          </a:xfrm>
          <a:prstGeom prst="rect">
            <a:avLst/>
          </a:prstGeom>
          <a:blipFill rotWithShape="1">
            <a:blip r:embed="rId3">
              <a:alphaModFix amt="11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Aspiration">
  <p:cSld name="Title Slide Aspiration">
    <p:spTree>
      <p:nvGrpSpPr>
        <p:cNvPr id="1" name="Shape 85"/>
        <p:cNvGrpSpPr/>
        <p:nvPr/>
      </p:nvGrpSpPr>
      <p:grpSpPr>
        <a:xfrm>
          <a:off x="0" y="0"/>
          <a:ext cx="0" cy="0"/>
          <a:chOff x="0" y="0"/>
          <a:chExt cx="0" cy="0"/>
        </a:xfrm>
      </p:grpSpPr>
      <p:sp>
        <p:nvSpPr>
          <p:cNvPr id="86" name="Google Shape;86;p23"/>
          <p:cNvSpPr/>
          <p:nvPr/>
        </p:nvSpPr>
        <p:spPr>
          <a:xfrm>
            <a:off x="0" y="2809874"/>
            <a:ext cx="12192000" cy="3105151"/>
          </a:xfrm>
          <a:prstGeom prst="rect">
            <a:avLst/>
          </a:prstGeom>
          <a:solidFill>
            <a:srgbClr val="153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87" name="Google Shape;87;p23"/>
          <p:cNvPicPr preferRelativeResize="0"/>
          <p:nvPr/>
        </p:nvPicPr>
        <p:blipFill rotWithShape="1">
          <a:blip r:embed="rId2">
            <a:alphaModFix/>
          </a:blip>
          <a:srcRect/>
          <a:stretch/>
        </p:blipFill>
        <p:spPr>
          <a:xfrm>
            <a:off x="0" y="1333"/>
            <a:ext cx="12192000" cy="2807208"/>
          </a:xfrm>
          <a:prstGeom prst="rect">
            <a:avLst/>
          </a:prstGeom>
          <a:noFill/>
          <a:ln>
            <a:noFill/>
          </a:ln>
        </p:spPr>
      </p:pic>
      <p:sp>
        <p:nvSpPr>
          <p:cNvPr id="88" name="Google Shape;88;p23"/>
          <p:cNvSpPr txBox="1">
            <a:spLocks noGrp="1"/>
          </p:cNvSpPr>
          <p:nvPr>
            <p:ph type="ctrTitle"/>
          </p:nvPr>
        </p:nvSpPr>
        <p:spPr>
          <a:xfrm>
            <a:off x="601216" y="3157837"/>
            <a:ext cx="10545755" cy="76505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2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3"/>
          <p:cNvSpPr txBox="1">
            <a:spLocks noGrp="1"/>
          </p:cNvSpPr>
          <p:nvPr>
            <p:ph type="subTitle" idx="1"/>
          </p:nvPr>
        </p:nvSpPr>
        <p:spPr>
          <a:xfrm>
            <a:off x="601217" y="4165407"/>
            <a:ext cx="10545755"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800"/>
              </a:spcBef>
              <a:spcAft>
                <a:spcPts val="0"/>
              </a:spcAft>
              <a:buClr>
                <a:srgbClr val="FFFFFF"/>
              </a:buClr>
              <a:buSzPts val="2700"/>
              <a:buFont typeface="Noto Sans Symbols"/>
              <a:buNone/>
              <a:defRPr sz="2000" b="0">
                <a:solidFill>
                  <a:srgbClr val="FFFFFF"/>
                </a:solidFill>
                <a:latin typeface="Verdana"/>
                <a:ea typeface="Verdana"/>
                <a:cs typeface="Verdana"/>
                <a:sym typeface="Verdana"/>
              </a:defRPr>
            </a:lvl1pPr>
            <a:lvl2pPr lvl="1" algn="l">
              <a:lnSpc>
                <a:spcPct val="100000"/>
              </a:lnSpc>
              <a:spcBef>
                <a:spcPts val="800"/>
              </a:spcBef>
              <a:spcAft>
                <a:spcPts val="0"/>
              </a:spcAft>
              <a:buSzPts val="1800"/>
              <a:buNone/>
              <a:defRPr/>
            </a:lvl2pPr>
            <a:lvl3pPr lvl="2" algn="l">
              <a:lnSpc>
                <a:spcPct val="100000"/>
              </a:lnSpc>
              <a:spcBef>
                <a:spcPts val="700"/>
              </a:spcBef>
              <a:spcAft>
                <a:spcPts val="0"/>
              </a:spcAft>
              <a:buSzPts val="1800"/>
              <a:buChar char="▪"/>
              <a:defRPr/>
            </a:lvl3pPr>
            <a:lvl4pPr lvl="3" algn="l">
              <a:lnSpc>
                <a:spcPct val="100000"/>
              </a:lnSpc>
              <a:spcBef>
                <a:spcPts val="600"/>
              </a:spcBef>
              <a:spcAft>
                <a:spcPts val="0"/>
              </a:spcAft>
              <a:buSzPts val="1800"/>
              <a:buChar char="–"/>
              <a:defRPr/>
            </a:lvl4pPr>
            <a:lvl5pPr lvl="4" algn="l">
              <a:lnSpc>
                <a:spcPct val="100000"/>
              </a:lnSpc>
              <a:spcBef>
                <a:spcPts val="600"/>
              </a:spcBef>
              <a:spcAft>
                <a:spcPts val="0"/>
              </a:spcAft>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90" name="Google Shape;90;p23"/>
          <p:cNvSpPr txBox="1">
            <a:spLocks noGrp="1"/>
          </p:cNvSpPr>
          <p:nvPr>
            <p:ph type="body" idx="2"/>
          </p:nvPr>
        </p:nvSpPr>
        <p:spPr>
          <a:xfrm>
            <a:off x="589608" y="4887457"/>
            <a:ext cx="10557363" cy="37800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800"/>
              </a:spcBef>
              <a:spcAft>
                <a:spcPts val="0"/>
              </a:spcAft>
              <a:buClr>
                <a:schemeClr val="lt1"/>
              </a:buClr>
              <a:buSzPts val="2160"/>
              <a:buFont typeface="Verdana"/>
              <a:buNone/>
              <a:defRPr sz="1600">
                <a:solidFill>
                  <a:schemeClr val="lt1"/>
                </a:solidFill>
                <a:latin typeface="Verdana"/>
                <a:ea typeface="Verdana"/>
                <a:cs typeface="Verdana"/>
                <a:sym typeface="Verdana"/>
              </a:defRPr>
            </a:lvl1pPr>
            <a:lvl2pPr marL="914400" lvl="1" indent="-228600" algn="l">
              <a:lnSpc>
                <a:spcPct val="100000"/>
              </a:lnSpc>
              <a:spcBef>
                <a:spcPts val="800"/>
              </a:spcBef>
              <a:spcAft>
                <a:spcPts val="0"/>
              </a:spcAft>
              <a:buSzPts val="1800"/>
              <a:buNone/>
              <a:defRPr/>
            </a:lvl2pPr>
            <a:lvl3pPr marL="1371600" lvl="2" indent="-342900" algn="l">
              <a:lnSpc>
                <a:spcPct val="100000"/>
              </a:lnSpc>
              <a:spcBef>
                <a:spcPts val="7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91" name="Google Shape;91;p23" descr="cover-rgb.jpg"/>
          <p:cNvPicPr preferRelativeResize="0"/>
          <p:nvPr/>
        </p:nvPicPr>
        <p:blipFill rotWithShape="1">
          <a:blip r:embed="rId3">
            <a:alphaModFix/>
          </a:blip>
          <a:srcRect/>
          <a:stretch/>
        </p:blipFill>
        <p:spPr>
          <a:xfrm>
            <a:off x="0" y="1"/>
            <a:ext cx="12192000" cy="28098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881" y="332410"/>
            <a:ext cx="11249171" cy="387799"/>
          </a:xfrm>
        </p:spPr>
        <p:txBody>
          <a:bodyPr anchor="t" anchorCtr="0"/>
          <a:lstStyle>
            <a:lvl1pPr>
              <a:defRPr/>
            </a:lvl1pPr>
          </a:lstStyle>
          <a:p>
            <a:r>
              <a:rPr lang="en-US" dirty="0"/>
              <a:t>Title – 28-point Arial Bold</a:t>
            </a:r>
          </a:p>
        </p:txBody>
      </p:sp>
      <p:sp>
        <p:nvSpPr>
          <p:cNvPr id="3" name="Content Placeholder 2"/>
          <p:cNvSpPr>
            <a:spLocks noGrp="1"/>
          </p:cNvSpPr>
          <p:nvPr>
            <p:ph idx="1" hasCustomPrompt="1"/>
          </p:nvPr>
        </p:nvSpPr>
        <p:spPr>
          <a:xfrm>
            <a:off x="468882" y="1342655"/>
            <a:ext cx="11253215" cy="1668149"/>
          </a:xfrm>
          <a:prstGeom prst="rect">
            <a:avLst/>
          </a:prstGeom>
        </p:spPr>
        <p:txBody>
          <a:bodyPr/>
          <a:lstStyle/>
          <a:p>
            <a:pPr lvl="0"/>
            <a:r>
              <a:rPr lang="en-US" dirty="0"/>
              <a:t>22-point Arial</a:t>
            </a:r>
          </a:p>
          <a:p>
            <a:pPr lvl="1"/>
            <a:r>
              <a:rPr lang="en-US" dirty="0"/>
              <a:t>20-point Arial</a:t>
            </a:r>
          </a:p>
          <a:p>
            <a:pPr lvl="2"/>
            <a:r>
              <a:rPr lang="en-US" dirty="0"/>
              <a:t>Third level</a:t>
            </a:r>
          </a:p>
          <a:p>
            <a:pPr lvl="3"/>
            <a:r>
              <a:rPr lang="en-US" dirty="0"/>
              <a:t>Fourth level</a:t>
            </a:r>
          </a:p>
          <a:p>
            <a:pPr lvl="4"/>
            <a:r>
              <a:rPr lang="en-US" dirty="0"/>
              <a:t>Fifth level</a:t>
            </a:r>
          </a:p>
        </p:txBody>
      </p:sp>
      <p:sp>
        <p:nvSpPr>
          <p:cNvPr id="11" name="Rectangle 6"/>
          <p:cNvSpPr>
            <a:spLocks noGrp="1" noChangeArrowheads="1"/>
          </p:cNvSpPr>
          <p:nvPr>
            <p:ph type="sldNum" sz="quarter" idx="4"/>
          </p:nvPr>
        </p:nvSpPr>
        <p:spPr bwMode="auto">
          <a:xfrm>
            <a:off x="9067800" y="6532565"/>
            <a:ext cx="2704389" cy="236537"/>
          </a:xfrm>
          <a:prstGeom prst="rect">
            <a:avLst/>
          </a:prstGeom>
          <a:noFill/>
          <a:ln w="9525">
            <a:noFill/>
            <a:miter lim="800000"/>
            <a:headEnd/>
            <a:tailEnd/>
          </a:ln>
          <a:effectLst/>
        </p:spPr>
        <p:txBody>
          <a:bodyPr vert="horz" wrap="square" lIns="9144" tIns="9144" rIns="9144" bIns="9144" numCol="1" anchor="b" anchorCtr="0" compatLnSpc="1">
            <a:prstTxWarp prst="textNoShape">
              <a:avLst/>
            </a:prstTxWarp>
          </a:bodyPr>
          <a:lstStyle>
            <a:lvl1pPr algn="r" eaLnBrk="0" hangingPunct="0">
              <a:defRPr sz="1000" b="1">
                <a:solidFill>
                  <a:srgbClr val="A3AAAE"/>
                </a:solidFill>
              </a:defRPr>
            </a:lvl1pPr>
          </a:lstStyle>
          <a:p>
            <a:r>
              <a:rPr lang="en-US" dirty="0">
                <a:solidFill>
                  <a:srgbClr val="253746"/>
                </a:solidFill>
              </a:rPr>
              <a:t>Boeing Research &amp; Technology | MS&amp;A  </a:t>
            </a:r>
            <a:fld id="{689318A1-174D-4DEE-8106-03A37B9BCF15}" type="slidenum">
              <a:rPr lang="en-US" smtClean="0">
                <a:solidFill>
                  <a:srgbClr val="009BDF"/>
                </a:solidFill>
              </a:rPr>
              <a:pPr/>
              <a:t>‹#›</a:t>
            </a:fld>
            <a:endParaRPr lang="en-US" dirty="0">
              <a:solidFill>
                <a:srgbClr val="009BDF"/>
              </a:solidFill>
            </a:endParaRPr>
          </a:p>
        </p:txBody>
      </p:sp>
      <p:sp>
        <p:nvSpPr>
          <p:cNvPr id="12" name="Rectangle 7"/>
          <p:cNvSpPr>
            <a:spLocks noGrp="1" noChangeArrowheads="1"/>
          </p:cNvSpPr>
          <p:nvPr>
            <p:ph type="ftr" sz="quarter" idx="3"/>
          </p:nvPr>
        </p:nvSpPr>
        <p:spPr bwMode="auto">
          <a:xfrm>
            <a:off x="3124202" y="6363094"/>
            <a:ext cx="5105399" cy="40600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ctr" eaLnBrk="0" hangingPunct="0">
              <a:defRPr sz="1000" b="1">
                <a:solidFill>
                  <a:srgbClr val="253746"/>
                </a:solidFill>
              </a:defRPr>
            </a:lvl1pPr>
          </a:lstStyle>
          <a:p>
            <a:endParaRPr lang="en-US" dirty="0"/>
          </a:p>
        </p:txBody>
      </p:sp>
    </p:spTree>
    <p:extLst>
      <p:ext uri="{BB962C8B-B14F-4D97-AF65-F5344CB8AC3E}">
        <p14:creationId xmlns:p14="http://schemas.microsoft.com/office/powerpoint/2010/main" val="357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body" idx="1"/>
          </p:nvPr>
        </p:nvSpPr>
        <p:spPr>
          <a:xfrm>
            <a:off x="1554480" y="1371600"/>
            <a:ext cx="9942831" cy="43862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800"/>
              </a:spcBef>
              <a:spcAft>
                <a:spcPts val="0"/>
              </a:spcAft>
              <a:buClr>
                <a:srgbClr val="153A5E"/>
              </a:buClr>
              <a:buSzPts val="3780"/>
              <a:buFont typeface="Arial"/>
              <a:buNone/>
              <a:defRPr sz="2800" b="0" i="0" u="none" strike="noStrike" cap="none">
                <a:solidFill>
                  <a:srgbClr val="153A5E"/>
                </a:solidFill>
                <a:latin typeface="Arial"/>
                <a:ea typeface="Arial"/>
                <a:cs typeface="Arial"/>
                <a:sym typeface="Arial"/>
              </a:defRPr>
            </a:lvl1pPr>
            <a:lvl2pPr marL="914400" marR="0" lvl="1" indent="-228600" algn="l" rtl="0">
              <a:lnSpc>
                <a:spcPct val="100000"/>
              </a:lnSpc>
              <a:spcBef>
                <a:spcPts val="800"/>
              </a:spcBef>
              <a:spcAft>
                <a:spcPts val="0"/>
              </a:spcAft>
              <a:buClr>
                <a:srgbClr val="595959"/>
              </a:buClr>
              <a:buSzPts val="2800"/>
              <a:buFont typeface="Merriweather Sans"/>
              <a:buNone/>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700"/>
              </a:spcBef>
              <a:spcAft>
                <a:spcPts val="0"/>
              </a:spcAft>
              <a:buClr>
                <a:srgbClr val="595959"/>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rgbClr val="595959"/>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600"/>
              </a:spcBef>
              <a:spcAft>
                <a:spcPts val="0"/>
              </a:spcAft>
              <a:buClr>
                <a:srgbClr val="7F7F7F"/>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 name="Google Shape;11;p12"/>
          <p:cNvPicPr preferRelativeResize="0"/>
          <p:nvPr/>
        </p:nvPicPr>
        <p:blipFill rotWithShape="1">
          <a:blip r:embed="rId21">
            <a:alphaModFix/>
          </a:blip>
          <a:srcRect/>
          <a:stretch/>
        </p:blipFill>
        <p:spPr>
          <a:xfrm>
            <a:off x="10082304" y="6184133"/>
            <a:ext cx="1777256" cy="355872"/>
          </a:xfrm>
          <a:prstGeom prst="rect">
            <a:avLst/>
          </a:prstGeom>
          <a:noFill/>
          <a:ln>
            <a:noFill/>
          </a:ln>
        </p:spPr>
      </p:pic>
      <p:sp>
        <p:nvSpPr>
          <p:cNvPr id="12" name="Google Shape;12;p12"/>
          <p:cNvSpPr/>
          <p:nvPr/>
        </p:nvSpPr>
        <p:spPr>
          <a:xfrm>
            <a:off x="0" y="0"/>
            <a:ext cx="1234440" cy="6872389"/>
          </a:xfrm>
          <a:prstGeom prst="rect">
            <a:avLst/>
          </a:prstGeom>
          <a:solidFill>
            <a:srgbClr val="153A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 name="Google Shape;13;p12"/>
          <p:cNvSpPr/>
          <p:nvPr/>
        </p:nvSpPr>
        <p:spPr>
          <a:xfrm>
            <a:off x="6028" y="0"/>
            <a:ext cx="1228412" cy="6858000"/>
          </a:xfrm>
          <a:prstGeom prst="rect">
            <a:avLst/>
          </a:prstGeom>
          <a:blipFill rotWithShape="1">
            <a:blip r:embed="rId22">
              <a:alphaModFix amt="11000"/>
            </a:blip>
            <a:stretch>
              <a:fillRect b="413"/>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 name="Google Shape;14;p12"/>
          <p:cNvSpPr txBox="1">
            <a:spLocks noGrp="1"/>
          </p:cNvSpPr>
          <p:nvPr>
            <p:ph type="title"/>
          </p:nvPr>
        </p:nvSpPr>
        <p:spPr>
          <a:xfrm>
            <a:off x="1355514" y="274320"/>
            <a:ext cx="10416864" cy="10763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rgbClr val="BF202F"/>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Verdana"/>
                <a:ea typeface="Verdana"/>
                <a:cs typeface="Verdana"/>
                <a:sym typeface="Verdana"/>
              </a:defRPr>
            </a:lvl9pPr>
          </a:lstStyle>
          <a:p>
            <a:endParaRPr/>
          </a:p>
        </p:txBody>
      </p:sp>
      <p:pic>
        <p:nvPicPr>
          <p:cNvPr id="15" name="Google Shape;15;p12"/>
          <p:cNvPicPr preferRelativeResize="0"/>
          <p:nvPr/>
        </p:nvPicPr>
        <p:blipFill rotWithShape="1">
          <a:blip r:embed="rId23">
            <a:alphaModFix/>
          </a:blip>
          <a:srcRect/>
          <a:stretch/>
        </p:blipFill>
        <p:spPr>
          <a:xfrm>
            <a:off x="318609" y="383626"/>
            <a:ext cx="603250" cy="603250"/>
          </a:xfrm>
          <a:prstGeom prst="rect">
            <a:avLst/>
          </a:prstGeom>
          <a:noFill/>
          <a:ln>
            <a:noFill/>
          </a:ln>
        </p:spPr>
      </p:pic>
      <p:sp>
        <p:nvSpPr>
          <p:cNvPr id="16" name="Google Shape;16;p12"/>
          <p:cNvSpPr/>
          <p:nvPr/>
        </p:nvSpPr>
        <p:spPr>
          <a:xfrm>
            <a:off x="1214651" y="0"/>
            <a:ext cx="45719" cy="6858000"/>
          </a:xfrm>
          <a:prstGeom prst="rect">
            <a:avLst/>
          </a:prstGeom>
          <a:solidFill>
            <a:srgbClr val="BF202F"/>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7" r:id="rId6"/>
    <p:sldLayoutId id="2147483658" r:id="rId7"/>
    <p:sldLayoutId id="2147483659" r:id="rId8"/>
    <p:sldLayoutId id="2147483662" r:id="rId9"/>
    <p:sldLayoutId id="2147483663" r:id="rId10"/>
    <p:sldLayoutId id="2147483666" r:id="rId11"/>
    <p:sldLayoutId id="2147483670" r:id="rId12"/>
    <p:sldLayoutId id="2147483672" r:id="rId13"/>
    <p:sldLayoutId id="2147483674" r:id="rId14"/>
    <p:sldLayoutId id="2147483676" r:id="rId15"/>
    <p:sldLayoutId id="2147483677" r:id="rId16"/>
    <p:sldLayoutId id="2147483678" r:id="rId17"/>
    <p:sldLayoutId id="2147483681" r:id="rId18"/>
    <p:sldLayoutId id="214748368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hyperlink" Target="https://microelectronicscommon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29.png"/><Relationship Id="rId4" Type="http://schemas.openxmlformats.org/officeDocument/2006/relationships/image" Target="../media/image24.jpeg"/><Relationship Id="rId9" Type="http://schemas.openxmlformats.org/officeDocument/2006/relationships/hyperlink" Target="https://insight.ieeeusa.or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title"/>
          </p:nvPr>
        </p:nvSpPr>
        <p:spPr>
          <a:xfrm>
            <a:off x="545041" y="2898031"/>
            <a:ext cx="11101917" cy="10763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8000" dirty="0">
                <a:solidFill>
                  <a:schemeClr val="lt1"/>
                </a:solidFill>
                <a:latin typeface="Arial Black"/>
                <a:ea typeface="Arial Black"/>
                <a:cs typeface="Arial Black"/>
                <a:sym typeface="Arial Black"/>
              </a:rPr>
              <a:t>IEEE-USA</a:t>
            </a:r>
            <a:r>
              <a:rPr lang="en-US" sz="8000" dirty="0">
                <a:latin typeface="Arial Black"/>
                <a:ea typeface="Arial Black"/>
                <a:cs typeface="Arial Black"/>
                <a:sym typeface="Arial Black"/>
              </a:rPr>
              <a:t> &amp;</a:t>
            </a:r>
            <a:br>
              <a:rPr lang="en-US" sz="8000" dirty="0">
                <a:latin typeface="Arial Black"/>
                <a:ea typeface="Arial Black"/>
                <a:cs typeface="Arial Black"/>
                <a:sym typeface="Arial Black"/>
              </a:rPr>
            </a:br>
            <a:r>
              <a:rPr lang="en-US" sz="8000" dirty="0">
                <a:latin typeface="Arial Black"/>
                <a:ea typeface="Arial Black"/>
                <a:cs typeface="Arial Black"/>
                <a:sym typeface="Arial Black"/>
              </a:rPr>
              <a:t>Region 5</a:t>
            </a:r>
            <a:br>
              <a:rPr lang="en-US" sz="4000" b="0" dirty="0">
                <a:latin typeface="Arial"/>
                <a:ea typeface="Arial"/>
                <a:cs typeface="Arial"/>
                <a:sym typeface="Arial"/>
              </a:rPr>
            </a:br>
            <a:endParaRPr sz="4000" b="0" dirty="0">
              <a:solidFill>
                <a:schemeClr val="lt1"/>
              </a:solidFill>
              <a:latin typeface="Arial"/>
              <a:ea typeface="Arial"/>
              <a:cs typeface="Arial"/>
              <a:sym typeface="Arial"/>
            </a:endParaRPr>
          </a:p>
        </p:txBody>
      </p:sp>
      <p:sp>
        <p:nvSpPr>
          <p:cNvPr id="111" name="Google Shape;111;p1"/>
          <p:cNvSpPr txBox="1"/>
          <p:nvPr/>
        </p:nvSpPr>
        <p:spPr>
          <a:xfrm>
            <a:off x="381702" y="5821622"/>
            <a:ext cx="7800601" cy="7841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Region 5 AGM </a:t>
            </a:r>
            <a:r>
              <a:rPr lang="en-US" sz="1800" b="0" i="0" u="none" strike="noStrike" cap="none" dirty="0" err="1">
                <a:solidFill>
                  <a:schemeClr val="lt1"/>
                </a:solidFill>
                <a:latin typeface="Arial"/>
                <a:ea typeface="Arial"/>
                <a:cs typeface="Arial"/>
                <a:sym typeface="Arial"/>
              </a:rPr>
              <a:t>Witchita</a:t>
            </a:r>
            <a:r>
              <a:rPr lang="en-US" sz="1800" b="0" i="0" u="none" strike="noStrike" cap="none" dirty="0">
                <a:solidFill>
                  <a:schemeClr val="lt1"/>
                </a:solidFill>
                <a:latin typeface="Arial"/>
                <a:ea typeface="Arial"/>
                <a:cs typeface="Arial"/>
                <a:sym typeface="Arial"/>
              </a:rPr>
              <a:t>, KS</a:t>
            </a: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2</a:t>
            </a:r>
            <a:r>
              <a:rPr lang="en-US" sz="1800" dirty="0">
                <a:solidFill>
                  <a:schemeClr val="lt1"/>
                </a:solidFill>
              </a:rPr>
              <a:t>9</a:t>
            </a:r>
            <a:r>
              <a:rPr lang="en-US" sz="1800" b="0" i="0" u="none" strike="noStrike" cap="none" dirty="0">
                <a:solidFill>
                  <a:schemeClr val="lt1"/>
                </a:solidFill>
                <a:latin typeface="Arial"/>
                <a:ea typeface="Arial"/>
                <a:cs typeface="Arial"/>
                <a:sym typeface="Arial"/>
              </a:rPr>
              <a:t> </a:t>
            </a:r>
            <a:r>
              <a:rPr lang="en-US" sz="1800" dirty="0">
                <a:solidFill>
                  <a:schemeClr val="lt1"/>
                </a:solidFill>
              </a:rPr>
              <a:t>March</a:t>
            </a:r>
            <a:r>
              <a:rPr lang="en-US" sz="1800" b="0" i="0" u="none" strike="noStrike" cap="none" dirty="0">
                <a:solidFill>
                  <a:schemeClr val="lt1"/>
                </a:solidFill>
                <a:latin typeface="Arial"/>
                <a:ea typeface="Arial"/>
                <a:cs typeface="Arial"/>
                <a:sym typeface="Arial"/>
              </a:rPr>
              <a:t> 2025</a:t>
            </a:r>
            <a:endParaRPr sz="1400" b="0" i="0" u="none" strike="noStrike" cap="none" dirty="0">
              <a:solidFill>
                <a:srgbClr val="000000"/>
              </a:solidFill>
              <a:latin typeface="Arial"/>
              <a:ea typeface="Arial"/>
              <a:cs typeface="Arial"/>
              <a:sym typeface="Arial"/>
            </a:endParaRPr>
          </a:p>
        </p:txBody>
      </p:sp>
      <p:sp>
        <p:nvSpPr>
          <p:cNvPr id="112" name="Google Shape;112;p1"/>
          <p:cNvSpPr txBox="1"/>
          <p:nvPr/>
        </p:nvSpPr>
        <p:spPr>
          <a:xfrm>
            <a:off x="381703" y="5474101"/>
            <a:ext cx="780060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Arial"/>
                <a:ea typeface="Arial"/>
                <a:cs typeface="Arial"/>
                <a:sym typeface="Arial"/>
              </a:rPr>
              <a:t>Tim Lee, IEEE-USA President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4"/>
          <p:cNvSpPr txBox="1">
            <a:spLocks noGrp="1"/>
          </p:cNvSpPr>
          <p:nvPr>
            <p:ph type="title" idx="4294967295"/>
          </p:nvPr>
        </p:nvSpPr>
        <p:spPr>
          <a:xfrm>
            <a:off x="646113" y="327025"/>
            <a:ext cx="11545887" cy="568325"/>
          </a:xfrm>
          <a:prstGeom prst="rect">
            <a:avLst/>
          </a:prstGeom>
          <a:noFill/>
          <a:ln>
            <a:noFill/>
          </a:ln>
        </p:spPr>
        <p:txBody>
          <a:bodyPr spcFirstLastPara="1" wrap="square" lIns="0" tIns="45700" rIns="91425" bIns="45700" anchor="b" anchorCtr="0">
            <a:noAutofit/>
          </a:bodyPr>
          <a:lstStyle/>
          <a:p>
            <a:pPr marL="0" lvl="0" indent="0" algn="ctr" rtl="0">
              <a:lnSpc>
                <a:spcPct val="90000"/>
              </a:lnSpc>
              <a:spcBef>
                <a:spcPts val="0"/>
              </a:spcBef>
              <a:spcAft>
                <a:spcPts val="0"/>
              </a:spcAft>
              <a:buSzPts val="2550"/>
              <a:buNone/>
            </a:pPr>
            <a:r>
              <a:rPr lang="en-US" sz="2800" b="1" i="0" u="none" strike="noStrike" cap="none" dirty="0">
                <a:solidFill>
                  <a:schemeClr val="tx1"/>
                </a:solidFill>
                <a:latin typeface="Calibri"/>
                <a:ea typeface="Calibri"/>
                <a:cs typeface="Calibri"/>
                <a:sym typeface="Calibri"/>
              </a:rPr>
              <a:t>IEEE Membership – Overall and Industry, 2000 to 2024</a:t>
            </a:r>
            <a:endParaRPr sz="2400" dirty="0">
              <a:solidFill>
                <a:schemeClr val="tx1"/>
              </a:solidFill>
            </a:endParaRPr>
          </a:p>
        </p:txBody>
      </p:sp>
      <p:graphicFrame>
        <p:nvGraphicFramePr>
          <p:cNvPr id="176" name="Google Shape;176;p4"/>
          <p:cNvGraphicFramePr/>
          <p:nvPr/>
        </p:nvGraphicFramePr>
        <p:xfrm>
          <a:off x="700826" y="908528"/>
          <a:ext cx="11439227" cy="57693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0A0382D4-3C75-C645-E464-3F5551A043B3}"/>
              </a:ext>
            </a:extLst>
          </p:cNvPr>
          <p:cNvSpPr txBox="1"/>
          <p:nvPr/>
        </p:nvSpPr>
        <p:spPr>
          <a:xfrm>
            <a:off x="1922199" y="6088531"/>
            <a:ext cx="7757051" cy="307777"/>
          </a:xfrm>
          <a:prstGeom prst="rect">
            <a:avLst/>
          </a:prstGeom>
          <a:ln>
            <a:noFill/>
          </a:ln>
        </p:spPr>
        <p:txBody>
          <a:bodyPr wrap="square" rtlCol="0">
            <a:spAutoFit/>
          </a:bodyPr>
          <a:lstStyle/>
          <a:p>
            <a:pPr algn="ctr"/>
            <a:r>
              <a:rPr lang="en-US" b="1" dirty="0"/>
              <a:t>IEEE and IEEE-USA’s goal to invigorate growth of Industry Membership and Participation</a:t>
            </a:r>
          </a:p>
        </p:txBody>
      </p:sp>
      <p:cxnSp>
        <p:nvCxnSpPr>
          <p:cNvPr id="4" name="Straight Arrow Connector 3">
            <a:extLst>
              <a:ext uri="{FF2B5EF4-FFF2-40B4-BE49-F238E27FC236}">
                <a16:creationId xmlns:a16="http://schemas.microsoft.com/office/drawing/2014/main" id="{53469A5D-9D33-3B98-735C-9897B79F0E84}"/>
              </a:ext>
            </a:extLst>
          </p:cNvPr>
          <p:cNvCxnSpPr>
            <a:cxnSpLocks/>
          </p:cNvCxnSpPr>
          <p:nvPr/>
        </p:nvCxnSpPr>
        <p:spPr>
          <a:xfrm>
            <a:off x="1185863" y="3793210"/>
            <a:ext cx="9229725" cy="61436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1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90" name="Google Shape;190;p5"/>
          <p:cNvSpPr txBox="1">
            <a:spLocks noGrp="1"/>
          </p:cNvSpPr>
          <p:nvPr>
            <p:ph type="title" idx="4294967295"/>
          </p:nvPr>
        </p:nvSpPr>
        <p:spPr>
          <a:xfrm>
            <a:off x="583324" y="324679"/>
            <a:ext cx="10515600" cy="554038"/>
          </a:xfrm>
          <a:prstGeom prst="rect">
            <a:avLst/>
          </a:prstGeom>
          <a:noFill/>
          <a:ln>
            <a:noFill/>
          </a:ln>
        </p:spPr>
        <p:txBody>
          <a:bodyPr spcFirstLastPara="1" wrap="square" lIns="60925" tIns="60925" rIns="60925" bIns="60925" anchor="b" anchorCtr="0">
            <a:noAutofit/>
          </a:bodyPr>
          <a:lstStyle/>
          <a:p>
            <a:pPr marL="0" lvl="0" indent="0" algn="l" rtl="0">
              <a:lnSpc>
                <a:spcPct val="90000"/>
              </a:lnSpc>
              <a:spcBef>
                <a:spcPts val="0"/>
              </a:spcBef>
              <a:spcAft>
                <a:spcPts val="0"/>
              </a:spcAft>
              <a:buSzPts val="2500"/>
              <a:buNone/>
            </a:pPr>
            <a:r>
              <a:rPr lang="en-US" dirty="0">
                <a:solidFill>
                  <a:schemeClr val="tx1"/>
                </a:solidFill>
              </a:rPr>
              <a:t>Industry Professionals’ Needs Across Verticals</a:t>
            </a:r>
            <a:endParaRPr dirty="0">
              <a:solidFill>
                <a:schemeClr val="tx1"/>
              </a:solidFill>
            </a:endParaRPr>
          </a:p>
        </p:txBody>
      </p:sp>
      <p:pic>
        <p:nvPicPr>
          <p:cNvPr id="2" name="Picture 1">
            <a:extLst>
              <a:ext uri="{FF2B5EF4-FFF2-40B4-BE49-F238E27FC236}">
                <a16:creationId xmlns:a16="http://schemas.microsoft.com/office/drawing/2014/main" id="{B49B0BB2-B588-6362-98F6-6DD0B0812CD2}"/>
              </a:ext>
            </a:extLst>
          </p:cNvPr>
          <p:cNvPicPr>
            <a:picLocks noChangeAspect="1"/>
          </p:cNvPicPr>
          <p:nvPr/>
        </p:nvPicPr>
        <p:blipFill>
          <a:blip r:embed="rId3"/>
          <a:stretch>
            <a:fillRect/>
          </a:stretch>
        </p:blipFill>
        <p:spPr>
          <a:xfrm>
            <a:off x="2564580" y="1379848"/>
            <a:ext cx="9011046" cy="4978196"/>
          </a:xfrm>
          <a:prstGeom prst="rect">
            <a:avLst/>
          </a:prstGeom>
        </p:spPr>
      </p:pic>
      <p:sp>
        <p:nvSpPr>
          <p:cNvPr id="25" name="TextBox 24">
            <a:extLst>
              <a:ext uri="{FF2B5EF4-FFF2-40B4-BE49-F238E27FC236}">
                <a16:creationId xmlns:a16="http://schemas.microsoft.com/office/drawing/2014/main" id="{AC465BE6-3352-9E0F-6A44-899E539567D6}"/>
              </a:ext>
            </a:extLst>
          </p:cNvPr>
          <p:cNvSpPr txBox="1"/>
          <p:nvPr/>
        </p:nvSpPr>
        <p:spPr>
          <a:xfrm>
            <a:off x="3094182" y="6271527"/>
            <a:ext cx="6419083" cy="369332"/>
          </a:xfrm>
          <a:prstGeom prst="rect">
            <a:avLst/>
          </a:prstGeom>
          <a:ln>
            <a:noFill/>
          </a:ln>
        </p:spPr>
        <p:txBody>
          <a:bodyPr wrap="square" rtlCol="0">
            <a:spAutoFit/>
          </a:bodyPr>
          <a:lstStyle/>
          <a:p>
            <a:r>
              <a:rPr lang="en-US" b="1" dirty="0"/>
              <a:t>Industry Engagement need to focus on Verticals</a:t>
            </a:r>
          </a:p>
        </p:txBody>
      </p:sp>
      <p:sp>
        <p:nvSpPr>
          <p:cNvPr id="5" name="TextBox 4">
            <a:extLst>
              <a:ext uri="{FF2B5EF4-FFF2-40B4-BE49-F238E27FC236}">
                <a16:creationId xmlns:a16="http://schemas.microsoft.com/office/drawing/2014/main" id="{D297B08D-A213-2B1D-FD4C-2B0FE0DD4496}"/>
              </a:ext>
            </a:extLst>
          </p:cNvPr>
          <p:cNvSpPr txBox="1"/>
          <p:nvPr/>
        </p:nvSpPr>
        <p:spPr>
          <a:xfrm>
            <a:off x="166711" y="1419137"/>
            <a:ext cx="4905351" cy="2308324"/>
          </a:xfrm>
          <a:prstGeom prst="rect">
            <a:avLst/>
          </a:prstGeom>
          <a:ln>
            <a:noFill/>
          </a:ln>
        </p:spPr>
        <p:txBody>
          <a:bodyPr wrap="square" rtlCol="0">
            <a:spAutoFit/>
          </a:bodyPr>
          <a:lstStyle/>
          <a:p>
            <a:pPr marL="285750" indent="-285750">
              <a:buFont typeface="Arial" panose="020B0604020202020204" pitchFamily="34" charset="0"/>
              <a:buChar char="•"/>
            </a:pPr>
            <a:r>
              <a:rPr lang="en-US" sz="2400" dirty="0"/>
              <a:t>Building Tech Communities</a:t>
            </a:r>
          </a:p>
          <a:p>
            <a:pPr marL="742950" lvl="1" indent="-285750">
              <a:buFont typeface="Arial" panose="020B0604020202020204" pitchFamily="34" charset="0"/>
              <a:buChar char="•"/>
            </a:pPr>
            <a:r>
              <a:rPr lang="en-US" sz="2400" dirty="0"/>
              <a:t>Tech Corridors</a:t>
            </a:r>
          </a:p>
          <a:p>
            <a:pPr marL="742950" lvl="1" indent="-285750">
              <a:buFont typeface="Arial" panose="020B0604020202020204" pitchFamily="34" charset="0"/>
              <a:buChar char="•"/>
            </a:pPr>
            <a:r>
              <a:rPr lang="en-US" sz="2400" dirty="0"/>
              <a:t>Rural Areas</a:t>
            </a:r>
          </a:p>
          <a:p>
            <a:pPr marL="285750" indent="-285750">
              <a:buFont typeface="Arial" panose="020B0604020202020204" pitchFamily="34" charset="0"/>
              <a:buChar char="•"/>
            </a:pPr>
            <a:r>
              <a:rPr lang="en-US" sz="2400" dirty="0"/>
              <a:t>Tech Policy Across Sectors</a:t>
            </a:r>
          </a:p>
          <a:p>
            <a:pPr marL="285750" indent="-285750">
              <a:buFont typeface="Arial" panose="020B0604020202020204" pitchFamily="34" charset="0"/>
              <a:buChar char="•"/>
            </a:pPr>
            <a:r>
              <a:rPr lang="en-US" sz="2400" dirty="0"/>
              <a:t>Career Development</a:t>
            </a:r>
          </a:p>
          <a:p>
            <a:pPr marL="285750" indent="-285750">
              <a:buFont typeface="Arial" panose="020B0604020202020204" pitchFamily="34" charset="0"/>
              <a:buChar char="•"/>
            </a:pPr>
            <a:r>
              <a:rPr lang="en-US" sz="2400" dirty="0"/>
              <a:t>STEM Pipeline</a:t>
            </a:r>
          </a:p>
        </p:txBody>
      </p:sp>
      <p:grpSp>
        <p:nvGrpSpPr>
          <p:cNvPr id="26" name="Group 25">
            <a:extLst>
              <a:ext uri="{FF2B5EF4-FFF2-40B4-BE49-F238E27FC236}">
                <a16:creationId xmlns:a16="http://schemas.microsoft.com/office/drawing/2014/main" id="{A921C0D1-BA80-91C3-75E0-90E7A3438C30}"/>
              </a:ext>
            </a:extLst>
          </p:cNvPr>
          <p:cNvGrpSpPr/>
          <p:nvPr/>
        </p:nvGrpSpPr>
        <p:grpSpPr>
          <a:xfrm>
            <a:off x="5012199" y="1803052"/>
            <a:ext cx="6563427" cy="4209453"/>
            <a:chOff x="5012199" y="1803052"/>
            <a:chExt cx="6563427" cy="4209453"/>
          </a:xfrm>
        </p:grpSpPr>
        <p:grpSp>
          <p:nvGrpSpPr>
            <p:cNvPr id="21" name="Group 20">
              <a:extLst>
                <a:ext uri="{FF2B5EF4-FFF2-40B4-BE49-F238E27FC236}">
                  <a16:creationId xmlns:a16="http://schemas.microsoft.com/office/drawing/2014/main" id="{E7D6E068-8378-A723-C209-7A2135D7AB03}"/>
                </a:ext>
              </a:extLst>
            </p:cNvPr>
            <p:cNvGrpSpPr/>
            <p:nvPr/>
          </p:nvGrpSpPr>
          <p:grpSpPr>
            <a:xfrm>
              <a:off x="5086502" y="2043197"/>
              <a:ext cx="369332" cy="2722418"/>
              <a:chOff x="4196046" y="1960418"/>
              <a:chExt cx="369332" cy="2722418"/>
            </a:xfrm>
          </p:grpSpPr>
          <p:sp>
            <p:nvSpPr>
              <p:cNvPr id="3" name="Rectangle 2">
                <a:extLst>
                  <a:ext uri="{FF2B5EF4-FFF2-40B4-BE49-F238E27FC236}">
                    <a16:creationId xmlns:a16="http://schemas.microsoft.com/office/drawing/2014/main" id="{FD967208-07A8-B5A0-91C2-2E3B381E13E3}"/>
                  </a:ext>
                </a:extLst>
              </p:cNvPr>
              <p:cNvSpPr/>
              <p:nvPr/>
            </p:nvSpPr>
            <p:spPr>
              <a:xfrm>
                <a:off x="4202545" y="2041236"/>
                <a:ext cx="356333" cy="264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2F2889F-C4C4-4101-26C7-F8F67D3D67AC}"/>
                  </a:ext>
                </a:extLst>
              </p:cNvPr>
              <p:cNvSpPr txBox="1"/>
              <p:nvPr/>
            </p:nvSpPr>
            <p:spPr>
              <a:xfrm rot="16200000">
                <a:off x="3032203" y="3124261"/>
                <a:ext cx="2697018" cy="369332"/>
              </a:xfrm>
              <a:prstGeom prst="rect">
                <a:avLst/>
              </a:prstGeom>
              <a:ln>
                <a:noFill/>
              </a:ln>
            </p:spPr>
            <p:txBody>
              <a:bodyPr wrap="square" rtlCol="0">
                <a:spAutoFit/>
              </a:bodyPr>
              <a:lstStyle/>
              <a:p>
                <a:r>
                  <a:rPr lang="en-US" dirty="0"/>
                  <a:t>Advanced Computing</a:t>
                </a:r>
              </a:p>
            </p:txBody>
          </p:sp>
        </p:grpSp>
        <p:grpSp>
          <p:nvGrpSpPr>
            <p:cNvPr id="20" name="Group 19">
              <a:extLst>
                <a:ext uri="{FF2B5EF4-FFF2-40B4-BE49-F238E27FC236}">
                  <a16:creationId xmlns:a16="http://schemas.microsoft.com/office/drawing/2014/main" id="{59510760-165D-E5B0-1B6A-7F51EB5E76FA}"/>
                </a:ext>
              </a:extLst>
            </p:cNvPr>
            <p:cNvGrpSpPr/>
            <p:nvPr/>
          </p:nvGrpSpPr>
          <p:grpSpPr>
            <a:xfrm>
              <a:off x="6224288" y="1803052"/>
              <a:ext cx="374837" cy="2904938"/>
              <a:chOff x="5378184" y="1171928"/>
              <a:chExt cx="374837" cy="2904938"/>
            </a:xfrm>
          </p:grpSpPr>
          <p:sp>
            <p:nvSpPr>
              <p:cNvPr id="7" name="Rectangle 6">
                <a:extLst>
                  <a:ext uri="{FF2B5EF4-FFF2-40B4-BE49-F238E27FC236}">
                    <a16:creationId xmlns:a16="http://schemas.microsoft.com/office/drawing/2014/main" id="{313009AD-BCF8-A7DE-8C3A-AD7F7F13575D}"/>
                  </a:ext>
                </a:extLst>
              </p:cNvPr>
              <p:cNvSpPr/>
              <p:nvPr/>
            </p:nvSpPr>
            <p:spPr>
              <a:xfrm>
                <a:off x="5378184" y="1435266"/>
                <a:ext cx="356333" cy="264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16F64B-25C6-09C4-6913-3CE4C5881124}"/>
                  </a:ext>
                </a:extLst>
              </p:cNvPr>
              <p:cNvSpPr txBox="1"/>
              <p:nvPr/>
            </p:nvSpPr>
            <p:spPr>
              <a:xfrm rot="16200000">
                <a:off x="4219846" y="2335771"/>
                <a:ext cx="2697018" cy="369332"/>
              </a:xfrm>
              <a:prstGeom prst="rect">
                <a:avLst/>
              </a:prstGeom>
              <a:ln>
                <a:noFill/>
              </a:ln>
            </p:spPr>
            <p:txBody>
              <a:bodyPr wrap="square" rtlCol="0">
                <a:spAutoFit/>
              </a:bodyPr>
              <a:lstStyle/>
              <a:p>
                <a:r>
                  <a:rPr lang="en-US" dirty="0"/>
                  <a:t>Communications</a:t>
                </a:r>
              </a:p>
            </p:txBody>
          </p:sp>
        </p:grpSp>
        <p:grpSp>
          <p:nvGrpSpPr>
            <p:cNvPr id="22" name="Group 21">
              <a:extLst>
                <a:ext uri="{FF2B5EF4-FFF2-40B4-BE49-F238E27FC236}">
                  <a16:creationId xmlns:a16="http://schemas.microsoft.com/office/drawing/2014/main" id="{FC6C6D4F-A375-E114-6590-6F9B4C715CD7}"/>
                </a:ext>
              </a:extLst>
            </p:cNvPr>
            <p:cNvGrpSpPr/>
            <p:nvPr/>
          </p:nvGrpSpPr>
          <p:grpSpPr>
            <a:xfrm>
              <a:off x="7442947" y="2043197"/>
              <a:ext cx="369332" cy="2641600"/>
              <a:chOff x="6829774" y="1227346"/>
              <a:chExt cx="369332" cy="2641600"/>
            </a:xfrm>
          </p:grpSpPr>
          <p:sp>
            <p:nvSpPr>
              <p:cNvPr id="10" name="Rectangle 9">
                <a:extLst>
                  <a:ext uri="{FF2B5EF4-FFF2-40B4-BE49-F238E27FC236}">
                    <a16:creationId xmlns:a16="http://schemas.microsoft.com/office/drawing/2014/main" id="{C43AA804-8217-7D20-D974-4085272B57DA}"/>
                  </a:ext>
                </a:extLst>
              </p:cNvPr>
              <p:cNvSpPr/>
              <p:nvPr/>
            </p:nvSpPr>
            <p:spPr>
              <a:xfrm>
                <a:off x="6842773" y="1227346"/>
                <a:ext cx="356333" cy="264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3FCBF-7F58-ACDA-2E6A-B58908DABE1C}"/>
                  </a:ext>
                </a:extLst>
              </p:cNvPr>
              <p:cNvSpPr txBox="1"/>
              <p:nvPr/>
            </p:nvSpPr>
            <p:spPr>
              <a:xfrm rot="16200000">
                <a:off x="5951135" y="2143734"/>
                <a:ext cx="2126609" cy="369332"/>
              </a:xfrm>
              <a:prstGeom prst="rect">
                <a:avLst/>
              </a:prstGeom>
              <a:ln>
                <a:noFill/>
              </a:ln>
            </p:spPr>
            <p:txBody>
              <a:bodyPr wrap="square" rtlCol="0">
                <a:spAutoFit/>
              </a:bodyPr>
              <a:lstStyle/>
              <a:p>
                <a:r>
                  <a:rPr lang="en-US" dirty="0"/>
                  <a:t>Transportation</a:t>
                </a:r>
              </a:p>
            </p:txBody>
          </p:sp>
        </p:grpSp>
        <p:grpSp>
          <p:nvGrpSpPr>
            <p:cNvPr id="18" name="Group 17">
              <a:extLst>
                <a:ext uri="{FF2B5EF4-FFF2-40B4-BE49-F238E27FC236}">
                  <a16:creationId xmlns:a16="http://schemas.microsoft.com/office/drawing/2014/main" id="{58F96B54-DDD4-0923-1F1B-EC6136470174}"/>
                </a:ext>
              </a:extLst>
            </p:cNvPr>
            <p:cNvGrpSpPr/>
            <p:nvPr/>
          </p:nvGrpSpPr>
          <p:grpSpPr>
            <a:xfrm>
              <a:off x="8840767" y="2043197"/>
              <a:ext cx="369332" cy="2641600"/>
              <a:chOff x="10958435" y="1583726"/>
              <a:chExt cx="369332" cy="2641600"/>
            </a:xfrm>
          </p:grpSpPr>
          <p:sp>
            <p:nvSpPr>
              <p:cNvPr id="13" name="Rectangle 12">
                <a:extLst>
                  <a:ext uri="{FF2B5EF4-FFF2-40B4-BE49-F238E27FC236}">
                    <a16:creationId xmlns:a16="http://schemas.microsoft.com/office/drawing/2014/main" id="{E26A0817-B708-C5F5-9E97-73E73B36A1FE}"/>
                  </a:ext>
                </a:extLst>
              </p:cNvPr>
              <p:cNvSpPr/>
              <p:nvPr/>
            </p:nvSpPr>
            <p:spPr>
              <a:xfrm>
                <a:off x="10971434" y="1583726"/>
                <a:ext cx="356333" cy="264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B8ABBEC-78F8-7326-E3C3-0BE0BC3659FB}"/>
                  </a:ext>
                </a:extLst>
              </p:cNvPr>
              <p:cNvSpPr txBox="1"/>
              <p:nvPr/>
            </p:nvSpPr>
            <p:spPr>
              <a:xfrm rot="16200000">
                <a:off x="10141501" y="2400660"/>
                <a:ext cx="2003200" cy="369332"/>
              </a:xfrm>
              <a:prstGeom prst="rect">
                <a:avLst/>
              </a:prstGeom>
              <a:ln>
                <a:noFill/>
              </a:ln>
            </p:spPr>
            <p:txBody>
              <a:bodyPr wrap="square" rtlCol="0">
                <a:spAutoFit/>
              </a:bodyPr>
              <a:lstStyle/>
              <a:p>
                <a:r>
                  <a:rPr lang="en-US" dirty="0"/>
                  <a:t>HealthCare</a:t>
                </a:r>
              </a:p>
            </p:txBody>
          </p:sp>
        </p:grpSp>
        <p:grpSp>
          <p:nvGrpSpPr>
            <p:cNvPr id="23" name="Group 22">
              <a:extLst>
                <a:ext uri="{FF2B5EF4-FFF2-40B4-BE49-F238E27FC236}">
                  <a16:creationId xmlns:a16="http://schemas.microsoft.com/office/drawing/2014/main" id="{5DBA47B6-E30E-A620-8E48-9A7931D2124A}"/>
                </a:ext>
              </a:extLst>
            </p:cNvPr>
            <p:cNvGrpSpPr/>
            <p:nvPr/>
          </p:nvGrpSpPr>
          <p:grpSpPr>
            <a:xfrm>
              <a:off x="10255866" y="2043197"/>
              <a:ext cx="369333" cy="2641600"/>
              <a:chOff x="11761143" y="1736126"/>
              <a:chExt cx="369333" cy="2641600"/>
            </a:xfrm>
          </p:grpSpPr>
          <p:sp>
            <p:nvSpPr>
              <p:cNvPr id="15" name="Rectangle 14">
                <a:extLst>
                  <a:ext uri="{FF2B5EF4-FFF2-40B4-BE49-F238E27FC236}">
                    <a16:creationId xmlns:a16="http://schemas.microsoft.com/office/drawing/2014/main" id="{399F0852-581D-9B53-7A75-AE836D305068}"/>
                  </a:ext>
                </a:extLst>
              </p:cNvPr>
              <p:cNvSpPr/>
              <p:nvPr/>
            </p:nvSpPr>
            <p:spPr>
              <a:xfrm>
                <a:off x="11761143" y="1736126"/>
                <a:ext cx="356333" cy="264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D99E641-2411-6506-6527-31D7F9E25931}"/>
                  </a:ext>
                </a:extLst>
              </p:cNvPr>
              <p:cNvSpPr txBox="1"/>
              <p:nvPr/>
            </p:nvSpPr>
            <p:spPr>
              <a:xfrm rot="16200000">
                <a:off x="10806500" y="2728516"/>
                <a:ext cx="2278619" cy="369332"/>
              </a:xfrm>
              <a:prstGeom prst="rect">
                <a:avLst/>
              </a:prstGeom>
              <a:ln>
                <a:noFill/>
              </a:ln>
            </p:spPr>
            <p:txBody>
              <a:bodyPr wrap="square" rtlCol="0">
                <a:spAutoFit/>
              </a:bodyPr>
              <a:lstStyle/>
              <a:p>
                <a:r>
                  <a:rPr lang="en-US" dirty="0"/>
                  <a:t>Semiconductors</a:t>
                </a:r>
              </a:p>
            </p:txBody>
          </p:sp>
        </p:grpSp>
        <p:sp>
          <p:nvSpPr>
            <p:cNvPr id="6" name="TextBox 5">
              <a:extLst>
                <a:ext uri="{FF2B5EF4-FFF2-40B4-BE49-F238E27FC236}">
                  <a16:creationId xmlns:a16="http://schemas.microsoft.com/office/drawing/2014/main" id="{C9FE7C8D-68E9-C85E-960C-B0DB6118FB6F}"/>
                </a:ext>
              </a:extLst>
            </p:cNvPr>
            <p:cNvSpPr txBox="1"/>
            <p:nvPr/>
          </p:nvSpPr>
          <p:spPr>
            <a:xfrm>
              <a:off x="5012199" y="4789630"/>
              <a:ext cx="1083801" cy="923330"/>
            </a:xfrm>
            <a:prstGeom prst="rect">
              <a:avLst/>
            </a:prstGeom>
            <a:ln>
              <a:noFill/>
            </a:ln>
          </p:spPr>
          <p:txBody>
            <a:bodyPr wrap="square" rtlCol="0">
              <a:spAutoFit/>
            </a:bodyPr>
            <a:lstStyle/>
            <a:p>
              <a:r>
                <a:rPr lang="en-US" dirty="0"/>
                <a:t>AGI</a:t>
              </a:r>
            </a:p>
            <a:p>
              <a:r>
                <a:rPr lang="en-US" dirty="0"/>
                <a:t>AI Policy</a:t>
              </a:r>
            </a:p>
          </p:txBody>
        </p:sp>
        <p:sp>
          <p:nvSpPr>
            <p:cNvPr id="9" name="TextBox 8">
              <a:extLst>
                <a:ext uri="{FF2B5EF4-FFF2-40B4-BE49-F238E27FC236}">
                  <a16:creationId xmlns:a16="http://schemas.microsoft.com/office/drawing/2014/main" id="{FB3244BC-613D-A8BA-609C-7D970999413A}"/>
                </a:ext>
              </a:extLst>
            </p:cNvPr>
            <p:cNvSpPr txBox="1"/>
            <p:nvPr/>
          </p:nvSpPr>
          <p:spPr>
            <a:xfrm>
              <a:off x="5972175" y="4785323"/>
              <a:ext cx="1028700" cy="923330"/>
            </a:xfrm>
            <a:prstGeom prst="rect">
              <a:avLst/>
            </a:prstGeom>
            <a:ln>
              <a:noFill/>
            </a:ln>
          </p:spPr>
          <p:txBody>
            <a:bodyPr wrap="square" rtlCol="0">
              <a:spAutoFit/>
            </a:bodyPr>
            <a:lstStyle/>
            <a:p>
              <a:r>
                <a:rPr lang="en-US" dirty="0"/>
                <a:t>5G/6G</a:t>
              </a:r>
            </a:p>
            <a:p>
              <a:r>
                <a:rPr lang="en-US" dirty="0"/>
                <a:t>Comm Policy</a:t>
              </a:r>
            </a:p>
          </p:txBody>
        </p:sp>
        <p:sp>
          <p:nvSpPr>
            <p:cNvPr id="12" name="TextBox 11">
              <a:extLst>
                <a:ext uri="{FF2B5EF4-FFF2-40B4-BE49-F238E27FC236}">
                  <a16:creationId xmlns:a16="http://schemas.microsoft.com/office/drawing/2014/main" id="{3189A55C-8FC0-F351-251B-1E6293D663EB}"/>
                </a:ext>
              </a:extLst>
            </p:cNvPr>
            <p:cNvSpPr txBox="1"/>
            <p:nvPr/>
          </p:nvSpPr>
          <p:spPr>
            <a:xfrm>
              <a:off x="7067687" y="4765615"/>
              <a:ext cx="1401037" cy="923330"/>
            </a:xfrm>
            <a:prstGeom prst="rect">
              <a:avLst/>
            </a:prstGeom>
            <a:ln>
              <a:noFill/>
            </a:ln>
          </p:spPr>
          <p:txBody>
            <a:bodyPr wrap="square" rtlCol="0">
              <a:spAutoFit/>
            </a:bodyPr>
            <a:lstStyle/>
            <a:p>
              <a:r>
                <a:rPr lang="en-US" dirty="0"/>
                <a:t>Autonomy</a:t>
              </a:r>
            </a:p>
            <a:p>
              <a:r>
                <a:rPr lang="en-US" dirty="0"/>
                <a:t>Energy Policy</a:t>
              </a:r>
            </a:p>
          </p:txBody>
        </p:sp>
        <p:sp>
          <p:nvSpPr>
            <p:cNvPr id="17" name="TextBox 16">
              <a:extLst>
                <a:ext uri="{FF2B5EF4-FFF2-40B4-BE49-F238E27FC236}">
                  <a16:creationId xmlns:a16="http://schemas.microsoft.com/office/drawing/2014/main" id="{4122688D-A739-C771-6068-DCD2E12005A8}"/>
                </a:ext>
              </a:extLst>
            </p:cNvPr>
            <p:cNvSpPr txBox="1"/>
            <p:nvPr/>
          </p:nvSpPr>
          <p:spPr>
            <a:xfrm>
              <a:off x="8696148" y="4793937"/>
              <a:ext cx="1083801" cy="369332"/>
            </a:xfrm>
            <a:prstGeom prst="rect">
              <a:avLst/>
            </a:prstGeom>
            <a:ln>
              <a:noFill/>
            </a:ln>
          </p:spPr>
          <p:txBody>
            <a:bodyPr wrap="square" rtlCol="0">
              <a:spAutoFit/>
            </a:bodyPr>
            <a:lstStyle/>
            <a:p>
              <a:r>
                <a:rPr lang="en-US" dirty="0"/>
                <a:t>IoT</a:t>
              </a:r>
            </a:p>
          </p:txBody>
        </p:sp>
        <p:sp>
          <p:nvSpPr>
            <p:cNvPr id="19" name="TextBox 18">
              <a:extLst>
                <a:ext uri="{FF2B5EF4-FFF2-40B4-BE49-F238E27FC236}">
                  <a16:creationId xmlns:a16="http://schemas.microsoft.com/office/drawing/2014/main" id="{4C422820-504C-C6A2-9C5E-41856D8B1C2D}"/>
                </a:ext>
              </a:extLst>
            </p:cNvPr>
            <p:cNvSpPr txBox="1"/>
            <p:nvPr/>
          </p:nvSpPr>
          <p:spPr>
            <a:xfrm>
              <a:off x="10050735" y="4812176"/>
              <a:ext cx="1524891" cy="1200329"/>
            </a:xfrm>
            <a:prstGeom prst="rect">
              <a:avLst/>
            </a:prstGeom>
            <a:ln>
              <a:noFill/>
            </a:ln>
          </p:spPr>
          <p:txBody>
            <a:bodyPr wrap="square" rtlCol="0">
              <a:spAutoFit/>
            </a:bodyPr>
            <a:lstStyle/>
            <a:p>
              <a:r>
                <a:rPr lang="en-US" dirty="0"/>
                <a:t>IC &amp; Packaging</a:t>
              </a:r>
            </a:p>
            <a:p>
              <a:r>
                <a:rPr lang="en-US" dirty="0"/>
                <a:t>CHIPS, R&amp;D</a:t>
              </a:r>
            </a:p>
          </p:txBody>
        </p:sp>
      </p:grpSp>
      <p:sp>
        <p:nvSpPr>
          <p:cNvPr id="28" name="TextBox 27">
            <a:extLst>
              <a:ext uri="{FF2B5EF4-FFF2-40B4-BE49-F238E27FC236}">
                <a16:creationId xmlns:a16="http://schemas.microsoft.com/office/drawing/2014/main" id="{7BBDD13C-20B3-A901-D3E5-D4A8A0D8DBCB}"/>
              </a:ext>
            </a:extLst>
          </p:cNvPr>
          <p:cNvSpPr txBox="1"/>
          <p:nvPr/>
        </p:nvSpPr>
        <p:spPr>
          <a:xfrm>
            <a:off x="926629" y="3406960"/>
            <a:ext cx="11265371" cy="584775"/>
          </a:xfrm>
          <a:prstGeom prst="rect">
            <a:avLst/>
          </a:prstGeom>
          <a:solidFill>
            <a:srgbClr val="FFFF00"/>
          </a:solidFill>
          <a:ln>
            <a:noFill/>
          </a:ln>
        </p:spPr>
        <p:txBody>
          <a:bodyPr wrap="square">
            <a:spAutoFit/>
          </a:bodyPr>
          <a:lstStyle/>
          <a:p>
            <a:r>
              <a:rPr lang="en-US" sz="3200" dirty="0"/>
              <a:t>How can we work together in 2025 to make a difference?</a:t>
            </a:r>
          </a:p>
        </p:txBody>
      </p:sp>
    </p:spTree>
    <p:extLst>
      <p:ext uri="{BB962C8B-B14F-4D97-AF65-F5344CB8AC3E}">
        <p14:creationId xmlns:p14="http://schemas.microsoft.com/office/powerpoint/2010/main" val="283946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7E0D-DD1C-2ED0-39D0-87059515D1BC}"/>
              </a:ext>
            </a:extLst>
          </p:cNvPr>
          <p:cNvSpPr>
            <a:spLocks noGrp="1"/>
          </p:cNvSpPr>
          <p:nvPr>
            <p:ph type="title"/>
          </p:nvPr>
        </p:nvSpPr>
        <p:spPr/>
        <p:txBody>
          <a:bodyPr/>
          <a:lstStyle/>
          <a:p>
            <a:r>
              <a:rPr lang="en-US" dirty="0"/>
              <a:t>Support to Global Semiconductors</a:t>
            </a:r>
            <a:br>
              <a:rPr lang="en-US" dirty="0"/>
            </a:br>
            <a:br>
              <a:rPr lang="en-US" dirty="0"/>
            </a:br>
            <a:r>
              <a:rPr lang="en-US" dirty="0"/>
              <a:t>Kathy Hayashi</a:t>
            </a:r>
            <a:br>
              <a:rPr lang="en-US" dirty="0"/>
            </a:br>
            <a:r>
              <a:rPr lang="en-US" dirty="0"/>
              <a:t>Tim Lee</a:t>
            </a:r>
            <a:br>
              <a:rPr lang="en-US" dirty="0"/>
            </a:br>
            <a:r>
              <a:rPr lang="en-US" dirty="0"/>
              <a:t>Matt Francis</a:t>
            </a:r>
          </a:p>
        </p:txBody>
      </p:sp>
    </p:spTree>
    <p:extLst>
      <p:ext uri="{BB962C8B-B14F-4D97-AF65-F5344CB8AC3E}">
        <p14:creationId xmlns:p14="http://schemas.microsoft.com/office/powerpoint/2010/main" val="376335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1DCD1-DCE3-6DC1-68B6-EF9285EAB0F6}"/>
              </a:ext>
            </a:extLst>
          </p:cNvPr>
          <p:cNvSpPr>
            <a:spLocks noGrp="1"/>
          </p:cNvSpPr>
          <p:nvPr>
            <p:ph type="title"/>
          </p:nvPr>
        </p:nvSpPr>
        <p:spPr>
          <a:xfrm>
            <a:off x="1364566" y="332410"/>
            <a:ext cx="10353486" cy="387799"/>
          </a:xfrm>
        </p:spPr>
        <p:txBody>
          <a:bodyPr/>
          <a:lstStyle/>
          <a:p>
            <a:r>
              <a:rPr lang="en-US" dirty="0"/>
              <a:t>CHIPS and Science Act of 2022</a:t>
            </a:r>
          </a:p>
        </p:txBody>
      </p:sp>
      <p:sp>
        <p:nvSpPr>
          <p:cNvPr id="3" name="Content Placeholder 2">
            <a:extLst>
              <a:ext uri="{FF2B5EF4-FFF2-40B4-BE49-F238E27FC236}">
                <a16:creationId xmlns:a16="http://schemas.microsoft.com/office/drawing/2014/main" id="{22A2A4B5-ABFB-F199-5100-79EA39053BC2}"/>
              </a:ext>
            </a:extLst>
          </p:cNvPr>
          <p:cNvSpPr>
            <a:spLocks noGrp="1"/>
          </p:cNvSpPr>
          <p:nvPr>
            <p:ph idx="1"/>
          </p:nvPr>
        </p:nvSpPr>
        <p:spPr>
          <a:xfrm>
            <a:off x="1364566" y="932560"/>
            <a:ext cx="5036311" cy="4593870"/>
          </a:xfrm>
        </p:spPr>
        <p:txBody>
          <a:bodyPr>
            <a:noAutofit/>
          </a:bodyPr>
          <a:lstStyle/>
          <a:p>
            <a:r>
              <a:rPr lang="en-US" sz="1600" b="1" dirty="0"/>
              <a:t>The CHIPS Act is a bill that provides $52.7 billion for American semiconductor production, research and development, and workforce education initiatives123. It aims to encourage companies to move chip manufacturing back into the United States and strengthen the country's ability to compete in future technologies. </a:t>
            </a:r>
          </a:p>
          <a:p>
            <a:r>
              <a:rPr lang="en-US" sz="1600" b="1" dirty="0"/>
              <a:t>The Act also includes funding for technology deployment and workforce development</a:t>
            </a:r>
          </a:p>
          <a:p>
            <a:r>
              <a:rPr lang="en-US" sz="1600" b="1" dirty="0"/>
              <a:t>IEEE-USA funded Fellow contributed to sections of the CHIPS and Science Act</a:t>
            </a:r>
          </a:p>
          <a:p>
            <a:r>
              <a:rPr lang="en-US" sz="1600" b="1" dirty="0"/>
              <a:t>Advanced Packaging is the new paradigm for next generation microelectronics advancements</a:t>
            </a:r>
          </a:p>
        </p:txBody>
      </p:sp>
      <p:pic>
        <p:nvPicPr>
          <p:cNvPr id="1028" name="Picture 4" descr="Computer chip digital concept render">
            <a:extLst>
              <a:ext uri="{FF2B5EF4-FFF2-40B4-BE49-F238E27FC236}">
                <a16:creationId xmlns:a16="http://schemas.microsoft.com/office/drawing/2014/main" id="{86849FC3-6849-8DB7-18FD-5F52A958B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576" y="1797483"/>
            <a:ext cx="5547809" cy="31696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91BAA8-9A6D-7A15-D651-E29FE4F8D5D4}"/>
              </a:ext>
            </a:extLst>
          </p:cNvPr>
          <p:cNvSpPr txBox="1"/>
          <p:nvPr/>
        </p:nvSpPr>
        <p:spPr>
          <a:xfrm>
            <a:off x="2740227" y="6334173"/>
            <a:ext cx="6711545" cy="307777"/>
          </a:xfrm>
          <a:prstGeom prst="rect">
            <a:avLst/>
          </a:prstGeom>
          <a:noFill/>
        </p:spPr>
        <p:txBody>
          <a:bodyPr wrap="square">
            <a:spAutoFit/>
          </a:bodyPr>
          <a:lstStyle/>
          <a:p>
            <a:pPr algn="ctr"/>
            <a:r>
              <a:rPr lang="en-US" dirty="0"/>
              <a:t>https://ieeeusa.org/ieee-usa-commends-chips-act</a:t>
            </a:r>
            <a:r>
              <a:rPr lang="en-US" dirty="0">
                <a:solidFill>
                  <a:schemeClr val="bg1"/>
                </a:solidFill>
              </a:rPr>
              <a:t>/</a:t>
            </a:r>
          </a:p>
        </p:txBody>
      </p:sp>
      <p:sp>
        <p:nvSpPr>
          <p:cNvPr id="4" name="TextBox 3">
            <a:extLst>
              <a:ext uri="{FF2B5EF4-FFF2-40B4-BE49-F238E27FC236}">
                <a16:creationId xmlns:a16="http://schemas.microsoft.com/office/drawing/2014/main" id="{18A9B8D6-E29C-D63B-44DA-2DE0E479503D}"/>
              </a:ext>
            </a:extLst>
          </p:cNvPr>
          <p:cNvSpPr txBox="1"/>
          <p:nvPr/>
        </p:nvSpPr>
        <p:spPr>
          <a:xfrm>
            <a:off x="3134365" y="5748300"/>
            <a:ext cx="7742205" cy="461665"/>
          </a:xfrm>
          <a:prstGeom prst="rect">
            <a:avLst/>
          </a:prstGeom>
          <a:ln>
            <a:noFill/>
          </a:ln>
        </p:spPr>
        <p:txBody>
          <a:bodyPr wrap="square" rtlCol="0">
            <a:spAutoFit/>
          </a:bodyPr>
          <a:lstStyle/>
          <a:p>
            <a:r>
              <a:rPr lang="en-US" sz="2400" b="1" dirty="0"/>
              <a:t>Building Infrastructure and Workforce Development</a:t>
            </a:r>
          </a:p>
        </p:txBody>
      </p:sp>
    </p:spTree>
    <p:extLst>
      <p:ext uri="{BB962C8B-B14F-4D97-AF65-F5344CB8AC3E}">
        <p14:creationId xmlns:p14="http://schemas.microsoft.com/office/powerpoint/2010/main" val="344342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957F60-D612-6D47-9C50-E2992533702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774691B-3193-2744-9708-8AA3F61DA7A0}"/>
              </a:ext>
            </a:extLst>
          </p:cNvPr>
          <p:cNvPicPr>
            <a:picLocks noChangeAspect="1"/>
          </p:cNvPicPr>
          <p:nvPr/>
        </p:nvPicPr>
        <p:blipFill>
          <a:blip r:embed="rId3"/>
          <a:stretch>
            <a:fillRect/>
          </a:stretch>
        </p:blipFill>
        <p:spPr>
          <a:xfrm>
            <a:off x="0" y="1185861"/>
            <a:ext cx="12192000" cy="4413441"/>
          </a:xfrm>
          <a:prstGeom prst="rect">
            <a:avLst/>
          </a:prstGeom>
        </p:spPr>
      </p:pic>
      <p:sp>
        <p:nvSpPr>
          <p:cNvPr id="5" name="TextBox 4">
            <a:extLst>
              <a:ext uri="{FF2B5EF4-FFF2-40B4-BE49-F238E27FC236}">
                <a16:creationId xmlns:a16="http://schemas.microsoft.com/office/drawing/2014/main" id="{9B00B70E-88A1-6645-B318-E927DE67E409}"/>
              </a:ext>
            </a:extLst>
          </p:cNvPr>
          <p:cNvSpPr txBox="1"/>
          <p:nvPr/>
        </p:nvSpPr>
        <p:spPr>
          <a:xfrm>
            <a:off x="1381684" y="5678334"/>
            <a:ext cx="10267950" cy="369332"/>
          </a:xfrm>
          <a:prstGeom prst="rect">
            <a:avLst/>
          </a:prstGeom>
          <a:noFill/>
        </p:spPr>
        <p:txBody>
          <a:bodyPr wrap="square" rtlCol="0">
            <a:spAutoFit/>
          </a:bodyPr>
          <a:lstStyle/>
          <a:p>
            <a:r>
              <a:rPr lang="en-US" dirty="0"/>
              <a:t>Source: DoD Office of Undersecretary of Defense for Acquisition and Sustainment, April 2021</a:t>
            </a:r>
          </a:p>
        </p:txBody>
      </p:sp>
      <p:sp>
        <p:nvSpPr>
          <p:cNvPr id="6" name="Slide Number Placeholder 5">
            <a:extLst>
              <a:ext uri="{FF2B5EF4-FFF2-40B4-BE49-F238E27FC236}">
                <a16:creationId xmlns:a16="http://schemas.microsoft.com/office/drawing/2014/main" id="{1FE1F82D-1124-C64E-A8A9-126B0AD73F59}"/>
              </a:ext>
            </a:extLst>
          </p:cNvPr>
          <p:cNvSpPr>
            <a:spLocks noGrp="1"/>
          </p:cNvSpPr>
          <p:nvPr>
            <p:ph type="sldNum" sz="quarter" idx="12"/>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452B95-864D-4BAD-9599-D16828103DE0}" type="slidenum">
              <a:rPr lang="en-US" smtClean="0"/>
              <a:pPr/>
              <a:t>14</a:t>
            </a:fld>
            <a:endParaRPr lang="en-US"/>
          </a:p>
        </p:txBody>
      </p:sp>
      <p:sp>
        <p:nvSpPr>
          <p:cNvPr id="2" name="Footer Placeholder 5">
            <a:extLst>
              <a:ext uri="{FF2B5EF4-FFF2-40B4-BE49-F238E27FC236}">
                <a16:creationId xmlns:a16="http://schemas.microsoft.com/office/drawing/2014/main" id="{2F55D057-E222-FFAC-C7C1-F8975DE86CEE}"/>
              </a:ext>
            </a:extLst>
          </p:cNvPr>
          <p:cNvSpPr>
            <a:spLocks noGrp="1"/>
          </p:cNvSpPr>
          <p:nvPr>
            <p:ph type="ftr" sz="quarter" idx="3"/>
          </p:nvPr>
        </p:nvSpPr>
        <p:spPr>
          <a:xfrm>
            <a:off x="3124201" y="6352460"/>
            <a:ext cx="5105399" cy="406007"/>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53746"/>
                </a:solidFill>
                <a:effectLst/>
                <a:uLnTx/>
                <a:uFillTx/>
                <a:latin typeface="Arial" charset="0"/>
                <a:ea typeface="+mn-ea"/>
                <a:cs typeface="+mn-cs"/>
              </a:rPr>
              <a:t>DISTRIBUTION STATEMENT A. Approved for public release: distribution unlimited. </a:t>
            </a:r>
          </a:p>
        </p:txBody>
      </p:sp>
    </p:spTree>
    <p:extLst>
      <p:ext uri="{BB962C8B-B14F-4D97-AF65-F5344CB8AC3E}">
        <p14:creationId xmlns:p14="http://schemas.microsoft.com/office/powerpoint/2010/main" val="16380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2D97-A874-9B9D-69E5-4F6E4C42B404}"/>
              </a:ext>
            </a:extLst>
          </p:cNvPr>
          <p:cNvSpPr>
            <a:spLocks noGrp="1"/>
          </p:cNvSpPr>
          <p:nvPr>
            <p:ph type="title"/>
          </p:nvPr>
        </p:nvSpPr>
        <p:spPr>
          <a:xfrm>
            <a:off x="1355514" y="86009"/>
            <a:ext cx="10416864" cy="1076325"/>
          </a:xfrm>
        </p:spPr>
        <p:txBody>
          <a:bodyPr/>
          <a:lstStyle/>
          <a:p>
            <a:r>
              <a:rPr lang="en-US" dirty="0"/>
              <a:t>Chip Design and National Security</a:t>
            </a:r>
          </a:p>
        </p:txBody>
      </p:sp>
      <p:sp>
        <p:nvSpPr>
          <p:cNvPr id="3" name="Text Placeholder 2">
            <a:extLst>
              <a:ext uri="{FF2B5EF4-FFF2-40B4-BE49-F238E27FC236}">
                <a16:creationId xmlns:a16="http://schemas.microsoft.com/office/drawing/2014/main" id="{47AADAA9-5170-F0C5-5043-4E58188BFF83}"/>
              </a:ext>
            </a:extLst>
          </p:cNvPr>
          <p:cNvSpPr>
            <a:spLocks noGrp="1"/>
          </p:cNvSpPr>
          <p:nvPr>
            <p:ph type="body" sz="quarter" idx="13"/>
          </p:nvPr>
        </p:nvSpPr>
        <p:spPr>
          <a:xfrm>
            <a:off x="1355514" y="816326"/>
            <a:ext cx="5697136" cy="5724053"/>
          </a:xfrm>
        </p:spPr>
        <p:txBody>
          <a:bodyPr/>
          <a:lstStyle/>
          <a:p>
            <a:pPr marL="571500" indent="-342900">
              <a:buFont typeface="Arial" panose="020B0604020202020204" pitchFamily="34" charset="0"/>
              <a:buChar char="•"/>
            </a:pPr>
            <a:r>
              <a:rPr lang="en-US" sz="1800" dirty="0"/>
              <a:t>The stakes are genuinely important. U.S. semiconductor design leadership means that U.S.-designed chips are superior to those from all other countries in terms of performance, sophistication, energy efficiency, and security—representing enormous strategic leverage.</a:t>
            </a:r>
          </a:p>
          <a:p>
            <a:pPr marL="571500" indent="-342900">
              <a:buFont typeface="Arial" panose="020B0604020202020204" pitchFamily="34" charset="0"/>
              <a:buChar char="•"/>
            </a:pPr>
            <a:r>
              <a:rPr lang="en-US" sz="1800" dirty="0"/>
              <a:t>Moreover, because these chips are incorporated into virtually all U.S. defense platforms, the quality and reliability of the chips embedded in U.S. systems play a key role in battlefield performance, information acquisition, and evaluation</a:t>
            </a:r>
          </a:p>
          <a:p>
            <a:pPr marL="571500" indent="-342900">
              <a:buFont typeface="Arial" panose="020B0604020202020204" pitchFamily="34" charset="0"/>
              <a:buChar char="•"/>
            </a:pPr>
            <a:r>
              <a:rPr lang="en-US" sz="1800" dirty="0"/>
              <a:t>The Need for a Long-Term, Well-Financed Effort on Talent</a:t>
            </a:r>
          </a:p>
        </p:txBody>
      </p:sp>
      <p:pic>
        <p:nvPicPr>
          <p:cNvPr id="6" name="Picture 5">
            <a:extLst>
              <a:ext uri="{FF2B5EF4-FFF2-40B4-BE49-F238E27FC236}">
                <a16:creationId xmlns:a16="http://schemas.microsoft.com/office/drawing/2014/main" id="{31D3CECC-69A8-A706-974C-D3BDB4BF1949}"/>
              </a:ext>
            </a:extLst>
          </p:cNvPr>
          <p:cNvPicPr>
            <a:picLocks noChangeAspect="1"/>
          </p:cNvPicPr>
          <p:nvPr/>
        </p:nvPicPr>
        <p:blipFill>
          <a:blip r:embed="rId2"/>
          <a:stretch>
            <a:fillRect/>
          </a:stretch>
        </p:blipFill>
        <p:spPr>
          <a:xfrm>
            <a:off x="7052650" y="978156"/>
            <a:ext cx="5224036" cy="2700196"/>
          </a:xfrm>
          <a:prstGeom prst="rect">
            <a:avLst/>
          </a:prstGeom>
        </p:spPr>
      </p:pic>
      <p:sp>
        <p:nvSpPr>
          <p:cNvPr id="8" name="TextBox 7">
            <a:extLst>
              <a:ext uri="{FF2B5EF4-FFF2-40B4-BE49-F238E27FC236}">
                <a16:creationId xmlns:a16="http://schemas.microsoft.com/office/drawing/2014/main" id="{CF6D8F3F-2BCE-3836-3630-1669A7F60ADD}"/>
              </a:ext>
            </a:extLst>
          </p:cNvPr>
          <p:cNvSpPr txBox="1"/>
          <p:nvPr/>
        </p:nvSpPr>
        <p:spPr>
          <a:xfrm>
            <a:off x="1988289" y="5928124"/>
            <a:ext cx="9549246" cy="307777"/>
          </a:xfrm>
          <a:prstGeom prst="rect">
            <a:avLst/>
          </a:prstGeom>
          <a:noFill/>
        </p:spPr>
        <p:txBody>
          <a:bodyPr wrap="square">
            <a:spAutoFit/>
          </a:bodyPr>
          <a:lstStyle/>
          <a:p>
            <a:r>
              <a:rPr lang="en-US" dirty="0"/>
              <a:t>https://www.csis.org/analysis/growing-challenges-semiconductor-design-industry-united-states-cannot-take-leadership</a:t>
            </a:r>
          </a:p>
        </p:txBody>
      </p:sp>
      <p:sp>
        <p:nvSpPr>
          <p:cNvPr id="9" name="TextBox 8">
            <a:extLst>
              <a:ext uri="{FF2B5EF4-FFF2-40B4-BE49-F238E27FC236}">
                <a16:creationId xmlns:a16="http://schemas.microsoft.com/office/drawing/2014/main" id="{725030C2-4D95-1EEB-4A57-EBF483DAB2AC}"/>
              </a:ext>
            </a:extLst>
          </p:cNvPr>
          <p:cNvSpPr txBox="1"/>
          <p:nvPr/>
        </p:nvSpPr>
        <p:spPr>
          <a:xfrm>
            <a:off x="7034544" y="3429000"/>
            <a:ext cx="5139349" cy="2031325"/>
          </a:xfrm>
          <a:prstGeom prst="rect">
            <a:avLst/>
          </a:prstGeom>
          <a:noFill/>
        </p:spPr>
        <p:txBody>
          <a:bodyPr wrap="square" rtlCol="0">
            <a:spAutoFit/>
          </a:bodyPr>
          <a:lstStyle/>
          <a:p>
            <a:r>
              <a:rPr lang="en-US" sz="1800" dirty="0">
                <a:solidFill>
                  <a:schemeClr val="bg2">
                    <a:lumMod val="75000"/>
                  </a:schemeClr>
                </a:solidFill>
              </a:rPr>
              <a:t>Policies Needed:</a:t>
            </a:r>
          </a:p>
          <a:p>
            <a:pPr marL="285750" indent="-285750">
              <a:buFont typeface="Arial" panose="020B0604020202020204" pitchFamily="34" charset="0"/>
              <a:buChar char="•"/>
            </a:pPr>
            <a:r>
              <a:rPr lang="en-US" sz="1800" dirty="0">
                <a:solidFill>
                  <a:schemeClr val="bg2">
                    <a:lumMod val="75000"/>
                  </a:schemeClr>
                </a:solidFill>
              </a:rPr>
              <a:t>Increase Investment that Support Design R&amp;D</a:t>
            </a:r>
          </a:p>
          <a:p>
            <a:pPr marL="285750" indent="-285750">
              <a:buFont typeface="Arial" panose="020B0604020202020204" pitchFamily="34" charset="0"/>
              <a:buChar char="•"/>
            </a:pPr>
            <a:r>
              <a:rPr lang="en-US" sz="1800" dirty="0">
                <a:solidFill>
                  <a:schemeClr val="bg2">
                    <a:lumMod val="75000"/>
                  </a:schemeClr>
                </a:solidFill>
              </a:rPr>
              <a:t>Promote Domestic Talent</a:t>
            </a:r>
          </a:p>
          <a:p>
            <a:pPr marL="285750" indent="-285750">
              <a:buFont typeface="Arial" panose="020B0604020202020204" pitchFamily="34" charset="0"/>
              <a:buChar char="•"/>
            </a:pPr>
            <a:r>
              <a:rPr lang="en-US" sz="1800" dirty="0">
                <a:solidFill>
                  <a:schemeClr val="bg2">
                    <a:lumMod val="75000"/>
                  </a:schemeClr>
                </a:solidFill>
              </a:rPr>
              <a:t>Grow the Talent Pool</a:t>
            </a:r>
          </a:p>
          <a:p>
            <a:pPr marL="285750" indent="-285750">
              <a:buFont typeface="Arial" panose="020B0604020202020204" pitchFamily="34" charset="0"/>
              <a:buChar char="•"/>
            </a:pPr>
            <a:r>
              <a:rPr lang="en-US" sz="1800" dirty="0">
                <a:solidFill>
                  <a:schemeClr val="bg2">
                    <a:lumMod val="75000"/>
                  </a:schemeClr>
                </a:solidFill>
              </a:rPr>
              <a:t>Recognize the Value of Trade</a:t>
            </a:r>
          </a:p>
          <a:p>
            <a:pPr marL="285750" indent="-285750">
              <a:buFont typeface="Arial" panose="020B0604020202020204" pitchFamily="34" charset="0"/>
              <a:buChar char="•"/>
            </a:pPr>
            <a:r>
              <a:rPr lang="en-US" sz="1800" dirty="0">
                <a:solidFill>
                  <a:schemeClr val="bg2">
                    <a:lumMod val="75000"/>
                  </a:schemeClr>
                </a:solidFill>
              </a:rPr>
              <a:t>Expand Tax Incentives</a:t>
            </a:r>
          </a:p>
        </p:txBody>
      </p:sp>
      <p:sp>
        <p:nvSpPr>
          <p:cNvPr id="4" name="Footer Placeholder 5">
            <a:extLst>
              <a:ext uri="{FF2B5EF4-FFF2-40B4-BE49-F238E27FC236}">
                <a16:creationId xmlns:a16="http://schemas.microsoft.com/office/drawing/2014/main" id="{4D36F9CA-48AA-9676-6D25-0277951F09FB}"/>
              </a:ext>
            </a:extLst>
          </p:cNvPr>
          <p:cNvSpPr txBox="1">
            <a:spLocks/>
          </p:cNvSpPr>
          <p:nvPr/>
        </p:nvSpPr>
        <p:spPr>
          <a:xfrm>
            <a:off x="3766583" y="6505668"/>
            <a:ext cx="5441212" cy="40600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0" fontAlgn="base" hangingPunct="0">
              <a:spcBef>
                <a:spcPct val="0"/>
              </a:spcBef>
              <a:spcAft>
                <a:spcPct val="0"/>
              </a:spcAft>
              <a:buClrTx/>
              <a:buFontTx/>
              <a:buNone/>
              <a:defRPr/>
            </a:pPr>
            <a:r>
              <a:rPr lang="en-US" sz="1000" b="1" kern="1200" dirty="0">
                <a:solidFill>
                  <a:srgbClr val="253746"/>
                </a:solidFill>
                <a:latin typeface="Arial" charset="0"/>
                <a:ea typeface="+mn-ea"/>
                <a:cs typeface="+mn-cs"/>
              </a:rPr>
              <a:t>DISTRIBUTION STATEMENT A. Approved for public release: distribution unlimited. </a:t>
            </a:r>
          </a:p>
        </p:txBody>
      </p:sp>
    </p:spTree>
    <p:extLst>
      <p:ext uri="{BB962C8B-B14F-4D97-AF65-F5344CB8AC3E}">
        <p14:creationId xmlns:p14="http://schemas.microsoft.com/office/powerpoint/2010/main" val="2753168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EEE Region Map">
            <a:extLst>
              <a:ext uri="{FF2B5EF4-FFF2-40B4-BE49-F238E27FC236}">
                <a16:creationId xmlns:a16="http://schemas.microsoft.com/office/drawing/2014/main" id="{0D172559-EF3B-F63C-019C-7122409B6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348" y="738909"/>
            <a:ext cx="6371503" cy="514003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DC2B57C-E3D0-0E08-4306-DC27C1B7FDE0}"/>
              </a:ext>
            </a:extLst>
          </p:cNvPr>
          <p:cNvGrpSpPr/>
          <p:nvPr/>
        </p:nvGrpSpPr>
        <p:grpSpPr>
          <a:xfrm>
            <a:off x="785091" y="625945"/>
            <a:ext cx="11308481" cy="3681175"/>
            <a:chOff x="785091" y="625945"/>
            <a:chExt cx="11308481" cy="3681175"/>
          </a:xfrm>
        </p:grpSpPr>
        <p:pic>
          <p:nvPicPr>
            <p:cNvPr id="4" name="Picture 3">
              <a:extLst>
                <a:ext uri="{FF2B5EF4-FFF2-40B4-BE49-F238E27FC236}">
                  <a16:creationId xmlns:a16="http://schemas.microsoft.com/office/drawing/2014/main" id="{6B9A139B-E588-7CBF-D83C-C3B9E3522B4D}"/>
                </a:ext>
              </a:extLst>
            </p:cNvPr>
            <p:cNvPicPr>
              <a:picLocks noChangeAspect="1"/>
            </p:cNvPicPr>
            <p:nvPr/>
          </p:nvPicPr>
          <p:blipFill>
            <a:blip r:embed="rId3"/>
            <a:stretch>
              <a:fillRect/>
            </a:stretch>
          </p:blipFill>
          <p:spPr>
            <a:xfrm>
              <a:off x="9741191" y="625945"/>
              <a:ext cx="2352381" cy="600000"/>
            </a:xfrm>
            <a:prstGeom prst="rect">
              <a:avLst/>
            </a:prstGeom>
          </p:spPr>
        </p:pic>
        <p:sp>
          <p:nvSpPr>
            <p:cNvPr id="5" name="Star: 5 Points 4">
              <a:extLst>
                <a:ext uri="{FF2B5EF4-FFF2-40B4-BE49-F238E27FC236}">
                  <a16:creationId xmlns:a16="http://schemas.microsoft.com/office/drawing/2014/main" id="{DD69A31E-B2BA-555C-1B13-529D7247D207}"/>
                </a:ext>
              </a:extLst>
            </p:cNvPr>
            <p:cNvSpPr/>
            <p:nvPr/>
          </p:nvSpPr>
          <p:spPr>
            <a:xfrm>
              <a:off x="9419070" y="73890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590686E-B030-625C-A209-C2968469B1C6}"/>
                </a:ext>
              </a:extLst>
            </p:cNvPr>
            <p:cNvGrpSpPr/>
            <p:nvPr/>
          </p:nvGrpSpPr>
          <p:grpSpPr>
            <a:xfrm>
              <a:off x="8287832" y="2663205"/>
              <a:ext cx="1789257" cy="390904"/>
              <a:chOff x="8983878" y="2285999"/>
              <a:chExt cx="1789257" cy="390904"/>
            </a:xfrm>
          </p:grpSpPr>
          <p:sp>
            <p:nvSpPr>
              <p:cNvPr id="6" name="Star: 5 Points 5">
                <a:extLst>
                  <a:ext uri="{FF2B5EF4-FFF2-40B4-BE49-F238E27FC236}">
                    <a16:creationId xmlns:a16="http://schemas.microsoft.com/office/drawing/2014/main" id="{7E3337FB-2C31-FEA5-9C1C-44549023A429}"/>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27FAC9BB-95CC-BF0D-8858-3533160047BE}"/>
                  </a:ext>
                </a:extLst>
              </p:cNvPr>
              <p:cNvSpPr txBox="1"/>
              <p:nvPr/>
            </p:nvSpPr>
            <p:spPr>
              <a:xfrm>
                <a:off x="9381042" y="2369126"/>
                <a:ext cx="1392093" cy="307777"/>
              </a:xfrm>
              <a:prstGeom prst="rect">
                <a:avLst/>
              </a:prstGeom>
              <a:ln>
                <a:noFill/>
              </a:ln>
            </p:spPr>
            <p:txBody>
              <a:bodyPr wrap="square" rtlCol="0">
                <a:spAutoFit/>
              </a:bodyPr>
              <a:lstStyle/>
              <a:p>
                <a:r>
                  <a:rPr lang="en-US" sz="1400" dirty="0"/>
                  <a:t>NEMC Hub</a:t>
                </a:r>
              </a:p>
            </p:txBody>
          </p:sp>
        </p:grpSp>
        <p:grpSp>
          <p:nvGrpSpPr>
            <p:cNvPr id="9" name="Group 8">
              <a:extLst>
                <a:ext uri="{FF2B5EF4-FFF2-40B4-BE49-F238E27FC236}">
                  <a16:creationId xmlns:a16="http://schemas.microsoft.com/office/drawing/2014/main" id="{98448176-1346-39D7-CB4C-A7E319133C77}"/>
                </a:ext>
              </a:extLst>
            </p:cNvPr>
            <p:cNvGrpSpPr/>
            <p:nvPr/>
          </p:nvGrpSpPr>
          <p:grpSpPr>
            <a:xfrm>
              <a:off x="785091" y="2692152"/>
              <a:ext cx="1789257" cy="390904"/>
              <a:chOff x="8983878" y="2285999"/>
              <a:chExt cx="1789257" cy="390904"/>
            </a:xfrm>
          </p:grpSpPr>
          <p:sp>
            <p:nvSpPr>
              <p:cNvPr id="10" name="Star: 5 Points 9">
                <a:extLst>
                  <a:ext uri="{FF2B5EF4-FFF2-40B4-BE49-F238E27FC236}">
                    <a16:creationId xmlns:a16="http://schemas.microsoft.com/office/drawing/2014/main" id="{52CF2E2D-C6AB-DE43-588F-F56E927163EE}"/>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BC023210-D902-7D1C-16E0-996F8E234F6C}"/>
                  </a:ext>
                </a:extLst>
              </p:cNvPr>
              <p:cNvSpPr txBox="1"/>
              <p:nvPr/>
            </p:nvSpPr>
            <p:spPr>
              <a:xfrm>
                <a:off x="9381042" y="2369126"/>
                <a:ext cx="1392093" cy="307777"/>
              </a:xfrm>
              <a:prstGeom prst="rect">
                <a:avLst/>
              </a:prstGeom>
              <a:ln>
                <a:noFill/>
              </a:ln>
            </p:spPr>
            <p:txBody>
              <a:bodyPr wrap="square" rtlCol="0">
                <a:spAutoFit/>
              </a:bodyPr>
              <a:lstStyle/>
              <a:p>
                <a:r>
                  <a:rPr lang="en-US" sz="1400" dirty="0"/>
                  <a:t>NW AI Hub</a:t>
                </a:r>
              </a:p>
            </p:txBody>
          </p:sp>
        </p:grpSp>
        <p:grpSp>
          <p:nvGrpSpPr>
            <p:cNvPr id="12" name="Group 11">
              <a:extLst>
                <a:ext uri="{FF2B5EF4-FFF2-40B4-BE49-F238E27FC236}">
                  <a16:creationId xmlns:a16="http://schemas.microsoft.com/office/drawing/2014/main" id="{2BA800A6-3AFD-5A16-88F9-2F7BB87D93B6}"/>
                </a:ext>
              </a:extLst>
            </p:cNvPr>
            <p:cNvGrpSpPr/>
            <p:nvPr/>
          </p:nvGrpSpPr>
          <p:grpSpPr>
            <a:xfrm>
              <a:off x="1103746" y="3718768"/>
              <a:ext cx="1789257" cy="523220"/>
              <a:chOff x="8983878" y="2285999"/>
              <a:chExt cx="1789257" cy="523220"/>
            </a:xfrm>
          </p:grpSpPr>
          <p:sp>
            <p:nvSpPr>
              <p:cNvPr id="13" name="Star: 5 Points 12">
                <a:extLst>
                  <a:ext uri="{FF2B5EF4-FFF2-40B4-BE49-F238E27FC236}">
                    <a16:creationId xmlns:a16="http://schemas.microsoft.com/office/drawing/2014/main" id="{B48A8BC1-3AB0-364B-06B2-D128F6AF486E}"/>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EB6C30F8-8908-E9A9-619A-AB1A99B9B1B0}"/>
                  </a:ext>
                </a:extLst>
              </p:cNvPr>
              <p:cNvSpPr txBox="1"/>
              <p:nvPr/>
            </p:nvSpPr>
            <p:spPr>
              <a:xfrm>
                <a:off x="9381042" y="2285999"/>
                <a:ext cx="1392093" cy="523220"/>
              </a:xfrm>
              <a:prstGeom prst="rect">
                <a:avLst/>
              </a:prstGeom>
              <a:ln>
                <a:noFill/>
              </a:ln>
            </p:spPr>
            <p:txBody>
              <a:bodyPr wrap="square" rtlCol="0">
                <a:spAutoFit/>
              </a:bodyPr>
              <a:lstStyle/>
              <a:p>
                <a:r>
                  <a:rPr lang="en-US" sz="1400" dirty="0"/>
                  <a:t>CA DREAM Hub</a:t>
                </a:r>
              </a:p>
            </p:txBody>
          </p:sp>
        </p:grpSp>
        <p:grpSp>
          <p:nvGrpSpPr>
            <p:cNvPr id="15" name="Group 14">
              <a:extLst>
                <a:ext uri="{FF2B5EF4-FFF2-40B4-BE49-F238E27FC236}">
                  <a16:creationId xmlns:a16="http://schemas.microsoft.com/office/drawing/2014/main" id="{8B027344-2559-B0D4-C33C-88B3CAC88D98}"/>
                </a:ext>
              </a:extLst>
            </p:cNvPr>
            <p:cNvGrpSpPr/>
            <p:nvPr/>
          </p:nvGrpSpPr>
          <p:grpSpPr>
            <a:xfrm>
              <a:off x="6119343" y="3327864"/>
              <a:ext cx="1789257" cy="390904"/>
              <a:chOff x="8983878" y="2285999"/>
              <a:chExt cx="1789257" cy="390904"/>
            </a:xfrm>
          </p:grpSpPr>
          <p:sp>
            <p:nvSpPr>
              <p:cNvPr id="16" name="Star: 5 Points 15">
                <a:extLst>
                  <a:ext uri="{FF2B5EF4-FFF2-40B4-BE49-F238E27FC236}">
                    <a16:creationId xmlns:a16="http://schemas.microsoft.com/office/drawing/2014/main" id="{F2C66818-C3F7-9589-E2F4-AD39C94E3571}"/>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17" name="TextBox 16">
                <a:extLst>
                  <a:ext uri="{FF2B5EF4-FFF2-40B4-BE49-F238E27FC236}">
                    <a16:creationId xmlns:a16="http://schemas.microsoft.com/office/drawing/2014/main" id="{A464DD7C-3E76-F05B-817C-D90AD17F319D}"/>
                  </a:ext>
                </a:extLst>
              </p:cNvPr>
              <p:cNvSpPr txBox="1"/>
              <p:nvPr/>
            </p:nvSpPr>
            <p:spPr>
              <a:xfrm>
                <a:off x="9381042" y="2369126"/>
                <a:ext cx="1392093" cy="307777"/>
              </a:xfrm>
              <a:prstGeom prst="rect">
                <a:avLst/>
              </a:prstGeom>
              <a:ln>
                <a:noFill/>
              </a:ln>
            </p:spPr>
            <p:txBody>
              <a:bodyPr wrap="square" rtlCol="0">
                <a:spAutoFit/>
              </a:bodyPr>
              <a:lstStyle/>
              <a:p>
                <a:r>
                  <a:rPr lang="en-US" sz="1400" dirty="0"/>
                  <a:t>SCMC Hub</a:t>
                </a:r>
              </a:p>
            </p:txBody>
          </p:sp>
        </p:grpSp>
        <p:grpSp>
          <p:nvGrpSpPr>
            <p:cNvPr id="18" name="Group 17">
              <a:extLst>
                <a:ext uri="{FF2B5EF4-FFF2-40B4-BE49-F238E27FC236}">
                  <a16:creationId xmlns:a16="http://schemas.microsoft.com/office/drawing/2014/main" id="{8065BF59-A2FF-3B12-9704-2D5D61FEAC30}"/>
                </a:ext>
              </a:extLst>
            </p:cNvPr>
            <p:cNvGrpSpPr/>
            <p:nvPr/>
          </p:nvGrpSpPr>
          <p:grpSpPr>
            <a:xfrm>
              <a:off x="7261332" y="3215539"/>
              <a:ext cx="1789257" cy="390904"/>
              <a:chOff x="8983878" y="2285999"/>
              <a:chExt cx="1789257" cy="390904"/>
            </a:xfrm>
          </p:grpSpPr>
          <p:sp>
            <p:nvSpPr>
              <p:cNvPr id="19" name="Star: 5 Points 18">
                <a:extLst>
                  <a:ext uri="{FF2B5EF4-FFF2-40B4-BE49-F238E27FC236}">
                    <a16:creationId xmlns:a16="http://schemas.microsoft.com/office/drawing/2014/main" id="{70CCFF09-A2EB-0D29-5693-4CE24B6FD3A0}"/>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20" name="TextBox 19">
                <a:extLst>
                  <a:ext uri="{FF2B5EF4-FFF2-40B4-BE49-F238E27FC236}">
                    <a16:creationId xmlns:a16="http://schemas.microsoft.com/office/drawing/2014/main" id="{AC7FA9C1-647E-4EE6-C218-55661A05ABF8}"/>
                  </a:ext>
                </a:extLst>
              </p:cNvPr>
              <p:cNvSpPr txBox="1"/>
              <p:nvPr/>
            </p:nvSpPr>
            <p:spPr>
              <a:xfrm>
                <a:off x="9381042" y="2369126"/>
                <a:ext cx="1392093" cy="307777"/>
              </a:xfrm>
              <a:prstGeom prst="rect">
                <a:avLst/>
              </a:prstGeom>
              <a:ln>
                <a:noFill/>
              </a:ln>
            </p:spPr>
            <p:txBody>
              <a:bodyPr wrap="square" rtlCol="0">
                <a:spAutoFit/>
              </a:bodyPr>
              <a:lstStyle/>
              <a:p>
                <a:r>
                  <a:rPr lang="en-US" sz="1400" dirty="0"/>
                  <a:t>MMEC Hub</a:t>
                </a:r>
              </a:p>
            </p:txBody>
          </p:sp>
        </p:grpSp>
        <p:grpSp>
          <p:nvGrpSpPr>
            <p:cNvPr id="21" name="Group 20">
              <a:extLst>
                <a:ext uri="{FF2B5EF4-FFF2-40B4-BE49-F238E27FC236}">
                  <a16:creationId xmlns:a16="http://schemas.microsoft.com/office/drawing/2014/main" id="{BC8E99A1-D5B4-A68F-686F-7FB087D55C38}"/>
                </a:ext>
              </a:extLst>
            </p:cNvPr>
            <p:cNvGrpSpPr/>
            <p:nvPr/>
          </p:nvGrpSpPr>
          <p:grpSpPr>
            <a:xfrm>
              <a:off x="8103592" y="3916216"/>
              <a:ext cx="1789257" cy="390904"/>
              <a:chOff x="8983878" y="2285999"/>
              <a:chExt cx="1789257" cy="390904"/>
            </a:xfrm>
          </p:grpSpPr>
          <p:sp>
            <p:nvSpPr>
              <p:cNvPr id="22" name="Star: 5 Points 21">
                <a:extLst>
                  <a:ext uri="{FF2B5EF4-FFF2-40B4-BE49-F238E27FC236}">
                    <a16:creationId xmlns:a16="http://schemas.microsoft.com/office/drawing/2014/main" id="{9B137558-03C1-8536-1461-117133586D57}"/>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188EA69E-8B15-BA4B-18D8-8780AD2BF5C1}"/>
                  </a:ext>
                </a:extLst>
              </p:cNvPr>
              <p:cNvSpPr txBox="1"/>
              <p:nvPr/>
            </p:nvSpPr>
            <p:spPr>
              <a:xfrm>
                <a:off x="9381042" y="2369126"/>
                <a:ext cx="1392093" cy="307777"/>
              </a:xfrm>
              <a:prstGeom prst="rect">
                <a:avLst/>
              </a:prstGeom>
              <a:ln>
                <a:noFill/>
              </a:ln>
            </p:spPr>
            <p:txBody>
              <a:bodyPr wrap="square" rtlCol="0">
                <a:spAutoFit/>
              </a:bodyPr>
              <a:lstStyle/>
              <a:p>
                <a:r>
                  <a:rPr lang="en-US" sz="1400" dirty="0"/>
                  <a:t>CLAWS Hub</a:t>
                </a:r>
              </a:p>
            </p:txBody>
          </p:sp>
        </p:grpSp>
        <p:grpSp>
          <p:nvGrpSpPr>
            <p:cNvPr id="24" name="Group 23">
              <a:extLst>
                <a:ext uri="{FF2B5EF4-FFF2-40B4-BE49-F238E27FC236}">
                  <a16:creationId xmlns:a16="http://schemas.microsoft.com/office/drawing/2014/main" id="{2E50E2F7-F452-F1E1-0CFD-5AD446C046F1}"/>
                </a:ext>
              </a:extLst>
            </p:cNvPr>
            <p:cNvGrpSpPr/>
            <p:nvPr/>
          </p:nvGrpSpPr>
          <p:grpSpPr>
            <a:xfrm>
              <a:off x="7261332" y="2036570"/>
              <a:ext cx="1789257" cy="390904"/>
              <a:chOff x="8983878" y="2285999"/>
              <a:chExt cx="1789257" cy="390904"/>
            </a:xfrm>
          </p:grpSpPr>
          <p:sp>
            <p:nvSpPr>
              <p:cNvPr id="25" name="Star: 5 Points 24">
                <a:extLst>
                  <a:ext uri="{FF2B5EF4-FFF2-40B4-BE49-F238E27FC236}">
                    <a16:creationId xmlns:a16="http://schemas.microsoft.com/office/drawing/2014/main" id="{73FA791B-E191-2122-5645-CF89472F9AFB}"/>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DA178566-FD8A-9455-4458-749500A46209}"/>
                  </a:ext>
                </a:extLst>
              </p:cNvPr>
              <p:cNvSpPr txBox="1"/>
              <p:nvPr/>
            </p:nvSpPr>
            <p:spPr>
              <a:xfrm>
                <a:off x="9381042" y="2369126"/>
                <a:ext cx="1392093" cy="307777"/>
              </a:xfrm>
              <a:prstGeom prst="rect">
                <a:avLst/>
              </a:prstGeom>
              <a:ln>
                <a:noFill/>
              </a:ln>
            </p:spPr>
            <p:txBody>
              <a:bodyPr wrap="square" rtlCol="0">
                <a:spAutoFit/>
              </a:bodyPr>
              <a:lstStyle/>
              <a:p>
                <a:r>
                  <a:rPr lang="en-US" sz="1400" dirty="0" err="1"/>
                  <a:t>NordTech</a:t>
                </a:r>
                <a:endParaRPr lang="en-US" sz="1400" dirty="0"/>
              </a:p>
            </p:txBody>
          </p:sp>
        </p:grpSp>
        <p:grpSp>
          <p:nvGrpSpPr>
            <p:cNvPr id="27" name="Group 26">
              <a:extLst>
                <a:ext uri="{FF2B5EF4-FFF2-40B4-BE49-F238E27FC236}">
                  <a16:creationId xmlns:a16="http://schemas.microsoft.com/office/drawing/2014/main" id="{4CBF43BB-0FC7-77B1-3CCB-F4D4AEA07A42}"/>
                </a:ext>
              </a:extLst>
            </p:cNvPr>
            <p:cNvGrpSpPr/>
            <p:nvPr/>
          </p:nvGrpSpPr>
          <p:grpSpPr>
            <a:xfrm>
              <a:off x="3810126" y="3607343"/>
              <a:ext cx="1789257" cy="341746"/>
              <a:chOff x="8983878" y="2285999"/>
              <a:chExt cx="1789257" cy="341746"/>
            </a:xfrm>
          </p:grpSpPr>
          <p:sp>
            <p:nvSpPr>
              <p:cNvPr id="28" name="Star: 5 Points 27">
                <a:extLst>
                  <a:ext uri="{FF2B5EF4-FFF2-40B4-BE49-F238E27FC236}">
                    <a16:creationId xmlns:a16="http://schemas.microsoft.com/office/drawing/2014/main" id="{1E92E2A5-CFE6-B560-E421-2C35501B312A}"/>
                  </a:ext>
                </a:extLst>
              </p:cNvPr>
              <p:cNvSpPr/>
              <p:nvPr/>
            </p:nvSpPr>
            <p:spPr>
              <a:xfrm>
                <a:off x="8983878" y="2285999"/>
                <a:ext cx="397164" cy="341746"/>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a:p>
            </p:txBody>
          </p:sp>
          <p:sp>
            <p:nvSpPr>
              <p:cNvPr id="29" name="TextBox 28">
                <a:extLst>
                  <a:ext uri="{FF2B5EF4-FFF2-40B4-BE49-F238E27FC236}">
                    <a16:creationId xmlns:a16="http://schemas.microsoft.com/office/drawing/2014/main" id="{EC28A8D2-03BC-E4B8-C7AE-7D823EF827AD}"/>
                  </a:ext>
                </a:extLst>
              </p:cNvPr>
              <p:cNvSpPr txBox="1"/>
              <p:nvPr/>
            </p:nvSpPr>
            <p:spPr>
              <a:xfrm>
                <a:off x="9381042" y="2285999"/>
                <a:ext cx="1392093" cy="307777"/>
              </a:xfrm>
              <a:prstGeom prst="rect">
                <a:avLst/>
              </a:prstGeom>
              <a:ln>
                <a:noFill/>
              </a:ln>
            </p:spPr>
            <p:txBody>
              <a:bodyPr wrap="square" rtlCol="0">
                <a:spAutoFit/>
              </a:bodyPr>
              <a:lstStyle/>
              <a:p>
                <a:r>
                  <a:rPr lang="en-US" sz="1400" dirty="0" err="1"/>
                  <a:t>SWAPHub</a:t>
                </a:r>
                <a:endParaRPr lang="en-US" sz="1400" dirty="0"/>
              </a:p>
            </p:txBody>
          </p:sp>
        </p:grpSp>
      </p:grpSp>
      <p:pic>
        <p:nvPicPr>
          <p:cNvPr id="32" name="Picture 31">
            <a:extLst>
              <a:ext uri="{FF2B5EF4-FFF2-40B4-BE49-F238E27FC236}">
                <a16:creationId xmlns:a16="http://schemas.microsoft.com/office/drawing/2014/main" id="{07240D48-91B0-1DF9-F113-600E9D997C27}"/>
              </a:ext>
            </a:extLst>
          </p:cNvPr>
          <p:cNvPicPr>
            <a:picLocks noChangeAspect="1"/>
          </p:cNvPicPr>
          <p:nvPr/>
        </p:nvPicPr>
        <p:blipFill>
          <a:blip r:embed="rId4"/>
          <a:stretch>
            <a:fillRect/>
          </a:stretch>
        </p:blipFill>
        <p:spPr>
          <a:xfrm>
            <a:off x="9837430" y="2543160"/>
            <a:ext cx="2380952" cy="533333"/>
          </a:xfrm>
          <a:prstGeom prst="rect">
            <a:avLst/>
          </a:prstGeom>
        </p:spPr>
      </p:pic>
      <p:pic>
        <p:nvPicPr>
          <p:cNvPr id="39" name="Picture 38">
            <a:extLst>
              <a:ext uri="{FF2B5EF4-FFF2-40B4-BE49-F238E27FC236}">
                <a16:creationId xmlns:a16="http://schemas.microsoft.com/office/drawing/2014/main" id="{3EACAFF9-88D1-88C8-C2A7-BF89827B1684}"/>
              </a:ext>
            </a:extLst>
          </p:cNvPr>
          <p:cNvPicPr>
            <a:picLocks noChangeAspect="1"/>
          </p:cNvPicPr>
          <p:nvPr/>
        </p:nvPicPr>
        <p:blipFill>
          <a:blip r:embed="rId5"/>
          <a:stretch>
            <a:fillRect/>
          </a:stretch>
        </p:blipFill>
        <p:spPr>
          <a:xfrm>
            <a:off x="9893647" y="1457657"/>
            <a:ext cx="2047467" cy="878523"/>
          </a:xfrm>
          <a:prstGeom prst="rect">
            <a:avLst/>
          </a:prstGeom>
        </p:spPr>
      </p:pic>
      <p:grpSp>
        <p:nvGrpSpPr>
          <p:cNvPr id="44" name="Group 43">
            <a:extLst>
              <a:ext uri="{FF2B5EF4-FFF2-40B4-BE49-F238E27FC236}">
                <a16:creationId xmlns:a16="http://schemas.microsoft.com/office/drawing/2014/main" id="{824B366A-B7D7-0708-2660-1662F32F4414}"/>
              </a:ext>
            </a:extLst>
          </p:cNvPr>
          <p:cNvGrpSpPr/>
          <p:nvPr/>
        </p:nvGrpSpPr>
        <p:grpSpPr>
          <a:xfrm>
            <a:off x="1443110" y="4423193"/>
            <a:ext cx="1926790" cy="997254"/>
            <a:chOff x="1443110" y="4423193"/>
            <a:chExt cx="1926790" cy="997254"/>
          </a:xfrm>
        </p:grpSpPr>
        <p:sp>
          <p:nvSpPr>
            <p:cNvPr id="35" name="TextBox 34">
              <a:extLst>
                <a:ext uri="{FF2B5EF4-FFF2-40B4-BE49-F238E27FC236}">
                  <a16:creationId xmlns:a16="http://schemas.microsoft.com/office/drawing/2014/main" id="{D89FA790-137B-3995-140E-8EEB36B3CAEF}"/>
                </a:ext>
              </a:extLst>
            </p:cNvPr>
            <p:cNvSpPr txBox="1"/>
            <p:nvPr/>
          </p:nvSpPr>
          <p:spPr>
            <a:xfrm>
              <a:off x="1443110" y="5112670"/>
              <a:ext cx="1926790" cy="307777"/>
            </a:xfrm>
            <a:prstGeom prst="rect">
              <a:avLst/>
            </a:prstGeom>
            <a:ln>
              <a:noFill/>
            </a:ln>
          </p:spPr>
          <p:txBody>
            <a:bodyPr wrap="square" rtlCol="0">
              <a:spAutoFit/>
            </a:bodyPr>
            <a:lstStyle/>
            <a:p>
              <a:r>
                <a:rPr lang="en-US" sz="1400" b="1" dirty="0">
                  <a:solidFill>
                    <a:schemeClr val="accent3"/>
                  </a:solidFill>
                </a:rPr>
                <a:t>San Diego, CA</a:t>
              </a:r>
            </a:p>
          </p:txBody>
        </p:sp>
        <p:pic>
          <p:nvPicPr>
            <p:cNvPr id="41" name="Picture 40">
              <a:extLst>
                <a:ext uri="{FF2B5EF4-FFF2-40B4-BE49-F238E27FC236}">
                  <a16:creationId xmlns:a16="http://schemas.microsoft.com/office/drawing/2014/main" id="{193AAA9B-207E-6ABC-D419-C20E4F4E9D81}"/>
                </a:ext>
              </a:extLst>
            </p:cNvPr>
            <p:cNvPicPr>
              <a:picLocks noChangeAspect="1"/>
            </p:cNvPicPr>
            <p:nvPr/>
          </p:nvPicPr>
          <p:blipFill>
            <a:blip r:embed="rId6"/>
            <a:stretch>
              <a:fillRect/>
            </a:stretch>
          </p:blipFill>
          <p:spPr>
            <a:xfrm>
              <a:off x="1779008" y="4423193"/>
              <a:ext cx="728096" cy="691561"/>
            </a:xfrm>
            <a:prstGeom prst="rect">
              <a:avLst/>
            </a:prstGeom>
          </p:spPr>
        </p:pic>
      </p:grpSp>
      <p:grpSp>
        <p:nvGrpSpPr>
          <p:cNvPr id="43" name="Group 42">
            <a:extLst>
              <a:ext uri="{FF2B5EF4-FFF2-40B4-BE49-F238E27FC236}">
                <a16:creationId xmlns:a16="http://schemas.microsoft.com/office/drawing/2014/main" id="{F2EA9513-AAE6-88D7-B016-3C4A243C7528}"/>
              </a:ext>
            </a:extLst>
          </p:cNvPr>
          <p:cNvGrpSpPr/>
          <p:nvPr/>
        </p:nvGrpSpPr>
        <p:grpSpPr>
          <a:xfrm>
            <a:off x="3477458" y="2980874"/>
            <a:ext cx="1926790" cy="688736"/>
            <a:chOff x="3477458" y="2980874"/>
            <a:chExt cx="1926790" cy="688736"/>
          </a:xfrm>
        </p:grpSpPr>
        <p:pic>
          <p:nvPicPr>
            <p:cNvPr id="37" name="Picture 36">
              <a:extLst>
                <a:ext uri="{FF2B5EF4-FFF2-40B4-BE49-F238E27FC236}">
                  <a16:creationId xmlns:a16="http://schemas.microsoft.com/office/drawing/2014/main" id="{F738D51A-F359-5C6F-1189-76185C003329}"/>
                </a:ext>
              </a:extLst>
            </p:cNvPr>
            <p:cNvPicPr>
              <a:picLocks noChangeAspect="1"/>
            </p:cNvPicPr>
            <p:nvPr/>
          </p:nvPicPr>
          <p:blipFill>
            <a:blip r:embed="rId7"/>
            <a:stretch>
              <a:fillRect/>
            </a:stretch>
          </p:blipFill>
          <p:spPr>
            <a:xfrm>
              <a:off x="4166648" y="2980874"/>
              <a:ext cx="460526" cy="405538"/>
            </a:xfrm>
            <a:prstGeom prst="rect">
              <a:avLst/>
            </a:prstGeom>
          </p:spPr>
        </p:pic>
        <p:sp>
          <p:nvSpPr>
            <p:cNvPr id="42" name="TextBox 41">
              <a:extLst>
                <a:ext uri="{FF2B5EF4-FFF2-40B4-BE49-F238E27FC236}">
                  <a16:creationId xmlns:a16="http://schemas.microsoft.com/office/drawing/2014/main" id="{78053E93-78C7-3143-10EE-62D53BE96DB5}"/>
                </a:ext>
              </a:extLst>
            </p:cNvPr>
            <p:cNvSpPr txBox="1"/>
            <p:nvPr/>
          </p:nvSpPr>
          <p:spPr>
            <a:xfrm>
              <a:off x="3477458" y="3361833"/>
              <a:ext cx="1926790" cy="307777"/>
            </a:xfrm>
            <a:prstGeom prst="rect">
              <a:avLst/>
            </a:prstGeom>
            <a:ln>
              <a:noFill/>
            </a:ln>
          </p:spPr>
          <p:txBody>
            <a:bodyPr wrap="square" rtlCol="0">
              <a:spAutoFit/>
            </a:bodyPr>
            <a:lstStyle/>
            <a:p>
              <a:pPr algn="ctr"/>
              <a:r>
                <a:rPr lang="en-US" sz="1400" b="1" dirty="0">
                  <a:solidFill>
                    <a:schemeClr val="accent3"/>
                  </a:solidFill>
                </a:rPr>
                <a:t>Phoenix, AZ</a:t>
              </a:r>
            </a:p>
          </p:txBody>
        </p:sp>
      </p:grpSp>
      <p:sp>
        <p:nvSpPr>
          <p:cNvPr id="45" name="TextBox 44">
            <a:extLst>
              <a:ext uri="{FF2B5EF4-FFF2-40B4-BE49-F238E27FC236}">
                <a16:creationId xmlns:a16="http://schemas.microsoft.com/office/drawing/2014/main" id="{B5C3F738-5B6A-4E9D-FC7F-4E71EC2D1922}"/>
              </a:ext>
            </a:extLst>
          </p:cNvPr>
          <p:cNvSpPr txBox="1"/>
          <p:nvPr/>
        </p:nvSpPr>
        <p:spPr>
          <a:xfrm>
            <a:off x="4699295" y="1494877"/>
            <a:ext cx="1392093" cy="523220"/>
          </a:xfrm>
          <a:prstGeom prst="rect">
            <a:avLst/>
          </a:prstGeom>
          <a:ln>
            <a:noFill/>
          </a:ln>
        </p:spPr>
        <p:txBody>
          <a:bodyPr wrap="square" rtlCol="0">
            <a:spAutoFit/>
          </a:bodyPr>
          <a:lstStyle/>
          <a:p>
            <a:pPr algn="ctr"/>
            <a:r>
              <a:rPr lang="en-US" sz="1400" b="1" dirty="0">
                <a:solidFill>
                  <a:srgbClr val="FF0000"/>
                </a:solidFill>
              </a:rPr>
              <a:t>IWRC Dakotas</a:t>
            </a:r>
          </a:p>
        </p:txBody>
      </p:sp>
      <p:sp>
        <p:nvSpPr>
          <p:cNvPr id="46" name="TextBox 45">
            <a:extLst>
              <a:ext uri="{FF2B5EF4-FFF2-40B4-BE49-F238E27FC236}">
                <a16:creationId xmlns:a16="http://schemas.microsoft.com/office/drawing/2014/main" id="{26C3FB1A-07B1-EB9A-5D6F-B1AE2B8EEE1E}"/>
              </a:ext>
            </a:extLst>
          </p:cNvPr>
          <p:cNvSpPr txBox="1"/>
          <p:nvPr/>
        </p:nvSpPr>
        <p:spPr>
          <a:xfrm>
            <a:off x="5716570" y="3801895"/>
            <a:ext cx="1392093" cy="523220"/>
          </a:xfrm>
          <a:prstGeom prst="rect">
            <a:avLst/>
          </a:prstGeom>
          <a:ln>
            <a:noFill/>
          </a:ln>
        </p:spPr>
        <p:txBody>
          <a:bodyPr wrap="square" rtlCol="0">
            <a:spAutoFit/>
          </a:bodyPr>
          <a:lstStyle/>
          <a:p>
            <a:pPr algn="ctr"/>
            <a:r>
              <a:rPr lang="en-US" sz="1400" b="1" dirty="0">
                <a:solidFill>
                  <a:srgbClr val="FF0000"/>
                </a:solidFill>
              </a:rPr>
              <a:t>IWRC Little Rock, AK</a:t>
            </a:r>
          </a:p>
        </p:txBody>
      </p:sp>
      <p:sp>
        <p:nvSpPr>
          <p:cNvPr id="47" name="TextBox 46">
            <a:extLst>
              <a:ext uri="{FF2B5EF4-FFF2-40B4-BE49-F238E27FC236}">
                <a16:creationId xmlns:a16="http://schemas.microsoft.com/office/drawing/2014/main" id="{523DD2A9-DE51-C1E6-217E-3BFBDED28DFA}"/>
              </a:ext>
            </a:extLst>
          </p:cNvPr>
          <p:cNvSpPr txBox="1"/>
          <p:nvPr/>
        </p:nvSpPr>
        <p:spPr>
          <a:xfrm>
            <a:off x="6412616" y="4345350"/>
            <a:ext cx="1392093" cy="523220"/>
          </a:xfrm>
          <a:prstGeom prst="rect">
            <a:avLst/>
          </a:prstGeom>
          <a:ln>
            <a:noFill/>
          </a:ln>
        </p:spPr>
        <p:txBody>
          <a:bodyPr wrap="square" rtlCol="0">
            <a:spAutoFit/>
          </a:bodyPr>
          <a:lstStyle/>
          <a:p>
            <a:pPr algn="ctr"/>
            <a:r>
              <a:rPr lang="en-US" sz="1400" b="1" dirty="0">
                <a:solidFill>
                  <a:srgbClr val="FF0000"/>
                </a:solidFill>
              </a:rPr>
              <a:t>IWRC Alabama</a:t>
            </a:r>
          </a:p>
        </p:txBody>
      </p:sp>
      <p:sp>
        <p:nvSpPr>
          <p:cNvPr id="56" name="TextBox 55">
            <a:extLst>
              <a:ext uri="{FF2B5EF4-FFF2-40B4-BE49-F238E27FC236}">
                <a16:creationId xmlns:a16="http://schemas.microsoft.com/office/drawing/2014/main" id="{C8631E8F-A8B5-4160-8CDD-07E13D8FB364}"/>
              </a:ext>
            </a:extLst>
          </p:cNvPr>
          <p:cNvSpPr txBox="1"/>
          <p:nvPr/>
        </p:nvSpPr>
        <p:spPr>
          <a:xfrm>
            <a:off x="927308" y="163526"/>
            <a:ext cx="9578524" cy="707886"/>
          </a:xfrm>
          <a:prstGeom prst="rect">
            <a:avLst/>
          </a:prstGeom>
          <a:ln>
            <a:noFill/>
          </a:ln>
        </p:spPr>
        <p:txBody>
          <a:bodyPr wrap="square" rtlCol="0">
            <a:spAutoFit/>
          </a:bodyPr>
          <a:lstStyle/>
          <a:p>
            <a:r>
              <a:rPr lang="en-US" sz="2000" b="1" dirty="0"/>
              <a:t>USG Funded R&amp;D - Opportunities are Plentiful to engage Students, Young Professionals and Industry</a:t>
            </a:r>
          </a:p>
        </p:txBody>
      </p:sp>
      <p:grpSp>
        <p:nvGrpSpPr>
          <p:cNvPr id="31" name="Group 30">
            <a:extLst>
              <a:ext uri="{FF2B5EF4-FFF2-40B4-BE49-F238E27FC236}">
                <a16:creationId xmlns:a16="http://schemas.microsoft.com/office/drawing/2014/main" id="{83EDDF68-B590-CF96-8284-5617235EA159}"/>
              </a:ext>
            </a:extLst>
          </p:cNvPr>
          <p:cNvGrpSpPr/>
          <p:nvPr/>
        </p:nvGrpSpPr>
        <p:grpSpPr>
          <a:xfrm>
            <a:off x="1050927" y="1442779"/>
            <a:ext cx="10890187" cy="3533513"/>
            <a:chOff x="1050927" y="1442779"/>
            <a:chExt cx="10890187" cy="3533513"/>
          </a:xfrm>
        </p:grpSpPr>
        <p:sp>
          <p:nvSpPr>
            <p:cNvPr id="52" name="TextBox 51">
              <a:extLst>
                <a:ext uri="{FF2B5EF4-FFF2-40B4-BE49-F238E27FC236}">
                  <a16:creationId xmlns:a16="http://schemas.microsoft.com/office/drawing/2014/main" id="{EACAC5D4-8958-EAB7-7F73-B9BFCAFBA3D1}"/>
                </a:ext>
              </a:extLst>
            </p:cNvPr>
            <p:cNvSpPr txBox="1"/>
            <p:nvPr/>
          </p:nvSpPr>
          <p:spPr>
            <a:xfrm>
              <a:off x="10179854" y="4606960"/>
              <a:ext cx="1761260" cy="369332"/>
            </a:xfrm>
            <a:prstGeom prst="rect">
              <a:avLst/>
            </a:prstGeom>
            <a:ln>
              <a:noFill/>
            </a:ln>
          </p:spPr>
          <p:txBody>
            <a:bodyPr wrap="square" rtlCol="0">
              <a:spAutoFit/>
            </a:bodyPr>
            <a:lstStyle/>
            <a:p>
              <a:r>
                <a:rPr lang="en-US" b="1" dirty="0">
                  <a:solidFill>
                    <a:schemeClr val="accent6">
                      <a:lumMod val="60000"/>
                      <a:lumOff val="40000"/>
                    </a:schemeClr>
                  </a:solidFill>
                </a:rPr>
                <a:t>The Future</a:t>
              </a:r>
            </a:p>
          </p:txBody>
        </p:sp>
        <p:sp>
          <p:nvSpPr>
            <p:cNvPr id="53" name="TextBox 52">
              <a:extLst>
                <a:ext uri="{FF2B5EF4-FFF2-40B4-BE49-F238E27FC236}">
                  <a16:creationId xmlns:a16="http://schemas.microsoft.com/office/drawing/2014/main" id="{9204F78B-9A4E-9327-3C81-4634D9EA6C76}"/>
                </a:ext>
              </a:extLst>
            </p:cNvPr>
            <p:cNvSpPr txBox="1"/>
            <p:nvPr/>
          </p:nvSpPr>
          <p:spPr>
            <a:xfrm>
              <a:off x="1050927" y="2109007"/>
              <a:ext cx="1634838" cy="523220"/>
            </a:xfrm>
            <a:prstGeom prst="rect">
              <a:avLst/>
            </a:prstGeom>
            <a:ln>
              <a:noFill/>
            </a:ln>
          </p:spPr>
          <p:txBody>
            <a:bodyPr wrap="square" rtlCol="0">
              <a:spAutoFit/>
            </a:bodyPr>
            <a:lstStyle/>
            <a:p>
              <a:r>
                <a:rPr lang="en-US" sz="1400" b="1" dirty="0">
                  <a:solidFill>
                    <a:schemeClr val="accent6">
                      <a:lumMod val="60000"/>
                      <a:lumOff val="40000"/>
                    </a:schemeClr>
                  </a:solidFill>
                </a:rPr>
                <a:t>NSTC HQ – Sunnyvale, CA</a:t>
              </a:r>
            </a:p>
          </p:txBody>
        </p:sp>
        <p:sp>
          <p:nvSpPr>
            <p:cNvPr id="54" name="TextBox 53">
              <a:extLst>
                <a:ext uri="{FF2B5EF4-FFF2-40B4-BE49-F238E27FC236}">
                  <a16:creationId xmlns:a16="http://schemas.microsoft.com/office/drawing/2014/main" id="{7C0FBEA3-6B13-3C37-F768-468DA28A6162}"/>
                </a:ext>
              </a:extLst>
            </p:cNvPr>
            <p:cNvSpPr txBox="1"/>
            <p:nvPr/>
          </p:nvSpPr>
          <p:spPr>
            <a:xfrm>
              <a:off x="6955558" y="1442779"/>
              <a:ext cx="1739576" cy="523220"/>
            </a:xfrm>
            <a:prstGeom prst="rect">
              <a:avLst/>
            </a:prstGeom>
            <a:ln>
              <a:noFill/>
            </a:ln>
          </p:spPr>
          <p:txBody>
            <a:bodyPr wrap="square" rtlCol="0">
              <a:spAutoFit/>
            </a:bodyPr>
            <a:lstStyle/>
            <a:p>
              <a:r>
                <a:rPr lang="en-US" sz="1400" b="1" dirty="0">
                  <a:solidFill>
                    <a:schemeClr val="accent6">
                      <a:lumMod val="60000"/>
                      <a:lumOff val="40000"/>
                    </a:schemeClr>
                  </a:solidFill>
                </a:rPr>
                <a:t>NSTC EUV R&amp;D – Albany, NY</a:t>
              </a:r>
            </a:p>
          </p:txBody>
        </p:sp>
        <p:pic>
          <p:nvPicPr>
            <p:cNvPr id="3" name="Picture 2">
              <a:extLst>
                <a:ext uri="{FF2B5EF4-FFF2-40B4-BE49-F238E27FC236}">
                  <a16:creationId xmlns:a16="http://schemas.microsoft.com/office/drawing/2014/main" id="{4F4ED42A-041B-D6AD-46D3-7069A97BFBA5}"/>
                </a:ext>
              </a:extLst>
            </p:cNvPr>
            <p:cNvPicPr>
              <a:picLocks noChangeAspect="1"/>
            </p:cNvPicPr>
            <p:nvPr/>
          </p:nvPicPr>
          <p:blipFill>
            <a:blip r:embed="rId8"/>
            <a:stretch>
              <a:fillRect/>
            </a:stretch>
          </p:blipFill>
          <p:spPr>
            <a:xfrm>
              <a:off x="8486414" y="4417029"/>
              <a:ext cx="1329820" cy="544438"/>
            </a:xfrm>
            <a:prstGeom prst="rect">
              <a:avLst/>
            </a:prstGeom>
          </p:spPr>
        </p:pic>
      </p:grpSp>
      <p:grpSp>
        <p:nvGrpSpPr>
          <p:cNvPr id="36" name="Group 35">
            <a:extLst>
              <a:ext uri="{FF2B5EF4-FFF2-40B4-BE49-F238E27FC236}">
                <a16:creationId xmlns:a16="http://schemas.microsoft.com/office/drawing/2014/main" id="{003C6D19-C351-C9D9-D8EA-FB988B75FFEE}"/>
              </a:ext>
            </a:extLst>
          </p:cNvPr>
          <p:cNvGrpSpPr/>
          <p:nvPr/>
        </p:nvGrpSpPr>
        <p:grpSpPr>
          <a:xfrm>
            <a:off x="3204769" y="5722008"/>
            <a:ext cx="7150406" cy="1137251"/>
            <a:chOff x="3248779" y="5924247"/>
            <a:chExt cx="7150406" cy="1137251"/>
          </a:xfrm>
        </p:grpSpPr>
        <p:sp>
          <p:nvSpPr>
            <p:cNvPr id="49" name="TextBox 48">
              <a:extLst>
                <a:ext uri="{FF2B5EF4-FFF2-40B4-BE49-F238E27FC236}">
                  <a16:creationId xmlns:a16="http://schemas.microsoft.com/office/drawing/2014/main" id="{D16551FD-C456-82A3-90AB-7F488E6A528D}"/>
                </a:ext>
              </a:extLst>
            </p:cNvPr>
            <p:cNvSpPr txBox="1"/>
            <p:nvPr/>
          </p:nvSpPr>
          <p:spPr>
            <a:xfrm>
              <a:off x="3255817" y="6220615"/>
              <a:ext cx="6918036" cy="369332"/>
            </a:xfrm>
            <a:prstGeom prst="rect">
              <a:avLst/>
            </a:prstGeom>
            <a:noFill/>
            <a:ln>
              <a:noFill/>
            </a:ln>
          </p:spPr>
          <p:txBody>
            <a:bodyPr wrap="square">
              <a:spAutoFit/>
            </a:bodyPr>
            <a:lstStyle/>
            <a:p>
              <a:pPr algn="ctr"/>
              <a:r>
                <a:rPr lang="en-US" dirty="0"/>
                <a:t>https://iwrc.ieeeusa.org/</a:t>
              </a:r>
            </a:p>
          </p:txBody>
        </p:sp>
        <p:sp>
          <p:nvSpPr>
            <p:cNvPr id="51" name="TextBox 50">
              <a:extLst>
                <a:ext uri="{FF2B5EF4-FFF2-40B4-BE49-F238E27FC236}">
                  <a16:creationId xmlns:a16="http://schemas.microsoft.com/office/drawing/2014/main" id="{75AE0205-5017-A24D-FA96-E8A491CDA174}"/>
                </a:ext>
              </a:extLst>
            </p:cNvPr>
            <p:cNvSpPr txBox="1"/>
            <p:nvPr/>
          </p:nvSpPr>
          <p:spPr>
            <a:xfrm>
              <a:off x="3248779" y="5924247"/>
              <a:ext cx="6918036" cy="369332"/>
            </a:xfrm>
            <a:prstGeom prst="rect">
              <a:avLst/>
            </a:prstGeom>
            <a:noFill/>
            <a:ln>
              <a:noFill/>
            </a:ln>
          </p:spPr>
          <p:txBody>
            <a:bodyPr wrap="square">
              <a:spAutoFit/>
            </a:bodyPr>
            <a:lstStyle/>
            <a:p>
              <a:pPr algn="ctr"/>
              <a:r>
                <a:rPr lang="en-US" dirty="0"/>
                <a:t>https://chips.ieeeusa.org/</a:t>
              </a:r>
            </a:p>
          </p:txBody>
        </p:sp>
        <p:sp>
          <p:nvSpPr>
            <p:cNvPr id="34" name="TextBox 33">
              <a:extLst>
                <a:ext uri="{FF2B5EF4-FFF2-40B4-BE49-F238E27FC236}">
                  <a16:creationId xmlns:a16="http://schemas.microsoft.com/office/drawing/2014/main" id="{8E796EAC-5258-3249-DC87-40ABCDE8C48F}"/>
                </a:ext>
              </a:extLst>
            </p:cNvPr>
            <p:cNvSpPr txBox="1"/>
            <p:nvPr/>
          </p:nvSpPr>
          <p:spPr>
            <a:xfrm>
              <a:off x="3479911" y="6415167"/>
              <a:ext cx="6919274" cy="646331"/>
            </a:xfrm>
            <a:prstGeom prst="rect">
              <a:avLst/>
            </a:prstGeom>
            <a:noFill/>
            <a:ln>
              <a:noFill/>
            </a:ln>
          </p:spPr>
          <p:txBody>
            <a:bodyPr wrap="square">
              <a:spAutoFit/>
            </a:bodyPr>
            <a:lstStyle/>
            <a:p>
              <a:pPr algn="ctr"/>
              <a:r>
                <a:rPr lang="en-US" dirty="0">
                  <a:hlinkClick r:id="rId9"/>
                </a:rPr>
                <a:t>https://microelectronicscommons.org/</a:t>
              </a:r>
              <a:endParaRPr lang="en-US" dirty="0"/>
            </a:p>
            <a:p>
              <a:pPr algn="ctr"/>
              <a:r>
                <a:rPr lang="en-US" dirty="0"/>
                <a:t>https://chips.gov</a:t>
              </a:r>
            </a:p>
          </p:txBody>
        </p:sp>
      </p:grpSp>
      <p:grpSp>
        <p:nvGrpSpPr>
          <p:cNvPr id="55" name="Group 54">
            <a:extLst>
              <a:ext uri="{FF2B5EF4-FFF2-40B4-BE49-F238E27FC236}">
                <a16:creationId xmlns:a16="http://schemas.microsoft.com/office/drawing/2014/main" id="{1962BD97-9B52-2649-6F0B-02819152454C}"/>
              </a:ext>
            </a:extLst>
          </p:cNvPr>
          <p:cNvGrpSpPr/>
          <p:nvPr/>
        </p:nvGrpSpPr>
        <p:grpSpPr>
          <a:xfrm>
            <a:off x="4664869" y="3296295"/>
            <a:ext cx="7263322" cy="1687143"/>
            <a:chOff x="4664869" y="3296295"/>
            <a:chExt cx="7263322" cy="1687143"/>
          </a:xfrm>
        </p:grpSpPr>
        <p:grpSp>
          <p:nvGrpSpPr>
            <p:cNvPr id="48" name="Group 47">
              <a:extLst>
                <a:ext uri="{FF2B5EF4-FFF2-40B4-BE49-F238E27FC236}">
                  <a16:creationId xmlns:a16="http://schemas.microsoft.com/office/drawing/2014/main" id="{3622DF9D-CFDE-434B-C4A8-F7DC67296443}"/>
                </a:ext>
              </a:extLst>
            </p:cNvPr>
            <p:cNvGrpSpPr/>
            <p:nvPr/>
          </p:nvGrpSpPr>
          <p:grpSpPr>
            <a:xfrm>
              <a:off x="10129585" y="3296295"/>
              <a:ext cx="1798606" cy="1195491"/>
              <a:chOff x="10129585" y="3296295"/>
              <a:chExt cx="1798606" cy="1195491"/>
            </a:xfrm>
          </p:grpSpPr>
          <p:pic>
            <p:nvPicPr>
              <p:cNvPr id="38" name="Picture 37">
                <a:extLst>
                  <a:ext uri="{FF2B5EF4-FFF2-40B4-BE49-F238E27FC236}">
                    <a16:creationId xmlns:a16="http://schemas.microsoft.com/office/drawing/2014/main" id="{15420DBE-A9B5-F9FE-AFA2-6CE19AA2B489}"/>
                  </a:ext>
                </a:extLst>
              </p:cNvPr>
              <p:cNvPicPr>
                <a:picLocks noChangeAspect="1"/>
              </p:cNvPicPr>
              <p:nvPr/>
            </p:nvPicPr>
            <p:blipFill>
              <a:blip r:embed="rId10"/>
              <a:stretch>
                <a:fillRect/>
              </a:stretch>
            </p:blipFill>
            <p:spPr>
              <a:xfrm>
                <a:off x="10449779" y="3296295"/>
                <a:ext cx="1107033" cy="893891"/>
              </a:xfrm>
              <a:prstGeom prst="rect">
                <a:avLst/>
              </a:prstGeom>
            </p:spPr>
          </p:pic>
          <p:sp>
            <p:nvSpPr>
              <p:cNvPr id="40" name="TextBox 39">
                <a:extLst>
                  <a:ext uri="{FF2B5EF4-FFF2-40B4-BE49-F238E27FC236}">
                    <a16:creationId xmlns:a16="http://schemas.microsoft.com/office/drawing/2014/main" id="{C7F12387-4671-E7E8-2743-63977D326F3C}"/>
                  </a:ext>
                </a:extLst>
              </p:cNvPr>
              <p:cNvSpPr txBox="1"/>
              <p:nvPr/>
            </p:nvSpPr>
            <p:spPr>
              <a:xfrm>
                <a:off x="10129585" y="4122454"/>
                <a:ext cx="1798606" cy="369332"/>
              </a:xfrm>
              <a:prstGeom prst="rect">
                <a:avLst/>
              </a:prstGeom>
              <a:ln>
                <a:noFill/>
              </a:ln>
            </p:spPr>
            <p:txBody>
              <a:bodyPr wrap="square" rtlCol="0">
                <a:spAutoFit/>
              </a:bodyPr>
              <a:lstStyle/>
              <a:p>
                <a:r>
                  <a:rPr lang="en-US" dirty="0"/>
                  <a:t>DARPA NGMM</a:t>
                </a:r>
              </a:p>
            </p:txBody>
          </p:sp>
        </p:grpSp>
        <p:sp>
          <p:nvSpPr>
            <p:cNvPr id="50" name="TextBox 49">
              <a:extLst>
                <a:ext uri="{FF2B5EF4-FFF2-40B4-BE49-F238E27FC236}">
                  <a16:creationId xmlns:a16="http://schemas.microsoft.com/office/drawing/2014/main" id="{021C0BD1-03A0-9ADD-1AAB-FC8E5122A73C}"/>
                </a:ext>
              </a:extLst>
            </p:cNvPr>
            <p:cNvSpPr txBox="1"/>
            <p:nvPr/>
          </p:nvSpPr>
          <p:spPr>
            <a:xfrm>
              <a:off x="4664869" y="4675661"/>
              <a:ext cx="1754728" cy="307777"/>
            </a:xfrm>
            <a:prstGeom prst="rect">
              <a:avLst/>
            </a:prstGeom>
            <a:ln>
              <a:noFill/>
            </a:ln>
          </p:spPr>
          <p:txBody>
            <a:bodyPr wrap="square" rtlCol="0">
              <a:spAutoFit/>
            </a:bodyPr>
            <a:lstStyle/>
            <a:p>
              <a:pPr algn="ctr"/>
              <a:r>
                <a:rPr lang="en-US" sz="1400" dirty="0"/>
                <a:t>NGMM – UTA</a:t>
              </a:r>
            </a:p>
          </p:txBody>
        </p:sp>
      </p:grpSp>
    </p:spTree>
    <p:extLst>
      <p:ext uri="{BB962C8B-B14F-4D97-AF65-F5344CB8AC3E}">
        <p14:creationId xmlns:p14="http://schemas.microsoft.com/office/powerpoint/2010/main" val="176566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Google Shape;317;g2fca2c2fbd1_0_9"/>
          <p:cNvPicPr/>
          <p:nvPr/>
        </p:nvPicPr>
        <p:blipFill>
          <a:blip r:embed="rId2"/>
          <a:stretch/>
        </p:blipFill>
        <p:spPr>
          <a:xfrm>
            <a:off x="1400949" y="1140596"/>
            <a:ext cx="5743047" cy="2745444"/>
          </a:xfrm>
          <a:prstGeom prst="rect">
            <a:avLst/>
          </a:prstGeom>
          <a:ln w="0">
            <a:noFill/>
          </a:ln>
        </p:spPr>
      </p:pic>
      <p:pic>
        <p:nvPicPr>
          <p:cNvPr id="144" name="Google Shape;318;g2fca2c2fbd1_0_ 1"/>
          <p:cNvPicPr/>
          <p:nvPr/>
        </p:nvPicPr>
        <p:blipFill>
          <a:blip r:embed="rId3"/>
          <a:stretch/>
        </p:blipFill>
        <p:spPr>
          <a:xfrm>
            <a:off x="7733747" y="1298686"/>
            <a:ext cx="3302024" cy="2476300"/>
          </a:xfrm>
          <a:prstGeom prst="rect">
            <a:avLst/>
          </a:prstGeom>
          <a:ln w="0">
            <a:noFill/>
          </a:ln>
        </p:spPr>
      </p:pic>
      <p:pic>
        <p:nvPicPr>
          <p:cNvPr id="145" name="Google Shape;319;g2fca2c2fbd1_0_ 1"/>
          <p:cNvPicPr/>
          <p:nvPr/>
        </p:nvPicPr>
        <p:blipFill>
          <a:blip r:embed="rId4"/>
          <a:stretch/>
        </p:blipFill>
        <p:spPr>
          <a:xfrm>
            <a:off x="5066089" y="4235318"/>
            <a:ext cx="2784640" cy="2087827"/>
          </a:xfrm>
          <a:prstGeom prst="rect">
            <a:avLst/>
          </a:prstGeom>
          <a:ln w="0">
            <a:noFill/>
          </a:ln>
        </p:spPr>
      </p:pic>
      <p:pic>
        <p:nvPicPr>
          <p:cNvPr id="146" name="Picture 145"/>
          <p:cNvPicPr/>
          <p:nvPr/>
        </p:nvPicPr>
        <p:blipFill>
          <a:blip r:embed="rId5"/>
          <a:stretch/>
        </p:blipFill>
        <p:spPr>
          <a:xfrm>
            <a:off x="1424466" y="4279305"/>
            <a:ext cx="3512810" cy="1619655"/>
          </a:xfrm>
          <a:prstGeom prst="rect">
            <a:avLst/>
          </a:prstGeom>
          <a:ln w="0">
            <a:noFill/>
          </a:ln>
        </p:spPr>
      </p:pic>
      <p:pic>
        <p:nvPicPr>
          <p:cNvPr id="147" name="Picture 3"/>
          <p:cNvPicPr/>
          <p:nvPr/>
        </p:nvPicPr>
        <p:blipFill>
          <a:blip r:embed="rId6"/>
          <a:stretch/>
        </p:blipFill>
        <p:spPr>
          <a:xfrm>
            <a:off x="8030683" y="4020613"/>
            <a:ext cx="3277635" cy="1710676"/>
          </a:xfrm>
          <a:prstGeom prst="rect">
            <a:avLst/>
          </a:prstGeom>
          <a:ln w="0">
            <a:noFill/>
          </a:ln>
        </p:spPr>
      </p:pic>
      <p:sp>
        <p:nvSpPr>
          <p:cNvPr id="148" name="Rectangle 3"/>
          <p:cNvSpPr/>
          <p:nvPr/>
        </p:nvSpPr>
        <p:spPr>
          <a:xfrm>
            <a:off x="7956210" y="5731289"/>
            <a:ext cx="3426579" cy="968570"/>
          </a:xfrm>
          <a:prstGeom prst="rect">
            <a:avLst/>
          </a:prstGeom>
          <a:noFill/>
          <a:ln w="0">
            <a:noFill/>
          </a:ln>
        </p:spPr>
        <p:style>
          <a:lnRef idx="0">
            <a:scrgbClr r="0" g="0" b="0"/>
          </a:lnRef>
          <a:fillRef idx="0">
            <a:scrgbClr r="0" g="0" b="0"/>
          </a:fillRef>
          <a:effectRef idx="0">
            <a:scrgbClr r="0" g="0" b="0"/>
          </a:effectRef>
          <a:fontRef idx="minor"/>
        </p:style>
        <p:txBody>
          <a:bodyPr lIns="108877" tIns="54439" rIns="108877" bIns="54439" anchor="t">
            <a:noAutofit/>
          </a:bodyPr>
          <a:lstStyle/>
          <a:p>
            <a:pPr defTabSz="1106150" fontAlgn="auto">
              <a:spcBef>
                <a:spcPts val="0"/>
              </a:spcBef>
              <a:spcAft>
                <a:spcPts val="0"/>
              </a:spcAft>
            </a:pPr>
            <a:r>
              <a:rPr lang="en-US" sz="1210" spc="-1" dirty="0">
                <a:solidFill>
                  <a:srgbClr val="000000"/>
                </a:solidFill>
                <a:latin typeface="Arial"/>
                <a:ea typeface="DejaVu Sans"/>
              </a:rPr>
              <a:t> Sandra Watson, President and CEO</a:t>
            </a:r>
            <a:endParaRPr lang="en-US" sz="1210" spc="-1" dirty="0">
              <a:solidFill>
                <a:srgbClr val="000000"/>
              </a:solidFill>
              <a:latin typeface="Arial"/>
            </a:endParaRPr>
          </a:p>
          <a:p>
            <a:pPr defTabSz="1106150" fontAlgn="auto">
              <a:spcBef>
                <a:spcPts val="0"/>
              </a:spcBef>
              <a:spcAft>
                <a:spcPts val="0"/>
              </a:spcAft>
            </a:pPr>
            <a:r>
              <a:rPr lang="en-US" sz="1210" spc="-1" dirty="0">
                <a:solidFill>
                  <a:srgbClr val="000000"/>
                </a:solidFill>
                <a:latin typeface="Arial"/>
                <a:ea typeface="DejaVu Sans"/>
              </a:rPr>
              <a:t>Arizona Commerce Authority and</a:t>
            </a:r>
            <a:endParaRPr lang="en-US" sz="1210" spc="-1" dirty="0">
              <a:solidFill>
                <a:srgbClr val="000000"/>
              </a:solidFill>
              <a:latin typeface="Arial"/>
            </a:endParaRPr>
          </a:p>
          <a:p>
            <a:pPr defTabSz="1106150" fontAlgn="auto">
              <a:spcBef>
                <a:spcPts val="0"/>
              </a:spcBef>
              <a:spcAft>
                <a:spcPts val="0"/>
              </a:spcAft>
            </a:pPr>
            <a:r>
              <a:rPr lang="en-US" sz="1210" spc="-1" dirty="0">
                <a:solidFill>
                  <a:srgbClr val="000000"/>
                </a:solidFill>
                <a:latin typeface="Arial"/>
                <a:ea typeface="DejaVu Sans"/>
              </a:rPr>
              <a:t>Erik Heilman, Director of Government Relations, IEEE-USA</a:t>
            </a:r>
            <a:endParaRPr lang="en-US" sz="1210" spc="-1" dirty="0">
              <a:solidFill>
                <a:srgbClr val="000000"/>
              </a:solidFill>
              <a:latin typeface="Arial"/>
            </a:endParaRPr>
          </a:p>
        </p:txBody>
      </p:sp>
      <p:sp>
        <p:nvSpPr>
          <p:cNvPr id="149" name="Title 4"/>
          <p:cNvSpPr/>
          <p:nvPr/>
        </p:nvSpPr>
        <p:spPr>
          <a:xfrm>
            <a:off x="1400948" y="348407"/>
            <a:ext cx="10281299" cy="471655"/>
          </a:xfrm>
          <a:prstGeom prst="rect">
            <a:avLst/>
          </a:prstGeom>
          <a:noFill/>
          <a:ln w="0">
            <a:noFill/>
          </a:ln>
        </p:spPr>
        <p:style>
          <a:lnRef idx="0">
            <a:scrgbClr r="0" g="0" b="0"/>
          </a:lnRef>
          <a:fillRef idx="0">
            <a:scrgbClr r="0" g="0" b="0"/>
          </a:fillRef>
          <a:effectRef idx="0">
            <a:scrgbClr r="0" g="0" b="0"/>
          </a:effectRef>
          <a:fontRef idx="minor"/>
        </p:style>
        <p:txBody>
          <a:bodyPr lIns="82747" tIns="82747" rIns="82747" bIns="82747" anchor="t">
            <a:noAutofit/>
          </a:bodyPr>
          <a:lstStyle/>
          <a:p>
            <a:pPr defTabSz="1106150" fontAlgn="auto">
              <a:lnSpc>
                <a:spcPct val="90000"/>
              </a:lnSpc>
              <a:spcBef>
                <a:spcPts val="0"/>
              </a:spcBef>
              <a:spcAft>
                <a:spcPts val="0"/>
              </a:spcAft>
              <a:tabLst>
                <a:tab pos="0" algn="l"/>
              </a:tabLst>
            </a:pPr>
            <a:r>
              <a:rPr lang="en-US" sz="3145" b="1" spc="-1" dirty="0">
                <a:solidFill>
                  <a:srgbClr val="0066A1"/>
                </a:solidFill>
                <a:latin typeface="Calibri"/>
                <a:ea typeface="Calibri"/>
              </a:rPr>
              <a:t>Community Discussions – Industry/Academia/Gov and more</a:t>
            </a:r>
            <a:endParaRPr lang="en-US" sz="3145" spc="-1" dirty="0">
              <a:solidFill>
                <a:srgbClr val="000000"/>
              </a:solidFill>
              <a:latin typeface="Arial"/>
            </a:endParaRPr>
          </a:p>
        </p:txBody>
      </p:sp>
      <p:sp>
        <p:nvSpPr>
          <p:cNvPr id="2" name="TextBox 1">
            <a:extLst>
              <a:ext uri="{FF2B5EF4-FFF2-40B4-BE49-F238E27FC236}">
                <a16:creationId xmlns:a16="http://schemas.microsoft.com/office/drawing/2014/main" id="{A9242463-F14E-A865-6E5A-63EB31BC3C41}"/>
              </a:ext>
            </a:extLst>
          </p:cNvPr>
          <p:cNvSpPr txBox="1"/>
          <p:nvPr/>
        </p:nvSpPr>
        <p:spPr>
          <a:xfrm>
            <a:off x="1485370" y="3770321"/>
            <a:ext cx="9550401" cy="707886"/>
          </a:xfrm>
          <a:prstGeom prst="rect">
            <a:avLst/>
          </a:prstGeom>
          <a:solidFill>
            <a:srgbClr val="FFFF00"/>
          </a:solidFill>
          <a:ln w="19050">
            <a:solidFill>
              <a:schemeClr val="tx1"/>
            </a:solidFill>
          </a:ln>
        </p:spPr>
        <p:txBody>
          <a:bodyPr wrap="square" rtlCol="0">
            <a:spAutoFit/>
          </a:bodyPr>
          <a:lstStyle/>
          <a:p>
            <a:pPr algn="ctr"/>
            <a:r>
              <a:rPr lang="en-US" sz="2000" b="1" dirty="0"/>
              <a:t>Shared Stakeholders for Technology Advancement for Humanity:</a:t>
            </a:r>
          </a:p>
          <a:p>
            <a:pPr algn="ctr"/>
            <a:r>
              <a:rPr lang="en-US" sz="2000" b="1" dirty="0"/>
              <a:t>Industry + Academia + Government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8FC2-E183-86B6-2FC5-0871EAA8ACB6}"/>
              </a:ext>
            </a:extLst>
          </p:cNvPr>
          <p:cNvSpPr>
            <a:spLocks noGrp="1"/>
          </p:cNvSpPr>
          <p:nvPr>
            <p:ph type="title"/>
          </p:nvPr>
        </p:nvSpPr>
        <p:spPr>
          <a:xfrm>
            <a:off x="1376779" y="284797"/>
            <a:ext cx="10416864" cy="1076325"/>
          </a:xfrm>
        </p:spPr>
        <p:txBody>
          <a:bodyPr/>
          <a:lstStyle/>
          <a:p>
            <a:r>
              <a:rPr lang="en-US" sz="2400" dirty="0">
                <a:latin typeface="+mn-lt"/>
              </a:rPr>
              <a:t>The IEEE Texas A&amp;M University 𝗦𝗲𝗺𝗶𝗰𝗼𝗻𝗱𝘂𝗰𝘁𝗼𝗿 𝗦𝘂𝗺𝗺𝗶𝘁 — the 𝗳𝗶𝗿𝘀𝘁-𝗲𝘃𝗲𝗿 𝘀𝘁𝘂𝗱𝗲𝗻𝘁-𝗹𝗲𝗱 𝘀𝗲𝗺𝗶𝗰𝗼𝗻𝗱𝘂𝗰𝘁𝗼𝗿 𝗰𝗼𝗻𝗳𝗲𝗿𝗲𝗻𝗰𝗲 𝗶𝗻 𝘁𝗵𝗲 𝗨𝗦𝗔! – 04 April 2025</a:t>
            </a:r>
          </a:p>
        </p:txBody>
      </p:sp>
      <p:sp>
        <p:nvSpPr>
          <p:cNvPr id="3" name="Content Placeholder 2">
            <a:extLst>
              <a:ext uri="{FF2B5EF4-FFF2-40B4-BE49-F238E27FC236}">
                <a16:creationId xmlns:a16="http://schemas.microsoft.com/office/drawing/2014/main" id="{BBAE4A1D-5208-5233-FBC2-0D5353D2B042}"/>
              </a:ext>
            </a:extLst>
          </p:cNvPr>
          <p:cNvSpPr>
            <a:spLocks noGrp="1"/>
          </p:cNvSpPr>
          <p:nvPr>
            <p:ph sz="quarter" idx="14"/>
          </p:nvPr>
        </p:nvSpPr>
        <p:spPr>
          <a:xfrm>
            <a:off x="1376779" y="1361122"/>
            <a:ext cx="5945018" cy="4389120"/>
          </a:xfrm>
        </p:spPr>
        <p:txBody>
          <a:bodyPr/>
          <a:lstStyle/>
          <a:p>
            <a:r>
              <a:rPr lang="en-US" sz="2000" dirty="0"/>
              <a:t>This student-led conference connects Texas A&amp;M engineers with semiconductor industry leaders through keynote talks, hands-on workshops, and networking opportunities, empowering students to join the next generation of innovators shaping America’s chip workforce.</a:t>
            </a:r>
          </a:p>
          <a:p>
            <a:r>
              <a:rPr lang="en-US" sz="1800" dirty="0"/>
              <a:t>Thank you, TAMU organizers!</a:t>
            </a:r>
          </a:p>
          <a:p>
            <a:pPr marL="514350" indent="-285750">
              <a:buFont typeface="Arial" panose="020B0604020202020204" pitchFamily="34" charset="0"/>
              <a:buChar char="•"/>
            </a:pPr>
            <a:r>
              <a:rPr lang="fi-FI" sz="1600" dirty="0"/>
              <a:t>Akshat Nerella, IEEE TAMU President</a:t>
            </a:r>
          </a:p>
          <a:p>
            <a:pPr marL="514350" indent="-285750">
              <a:buFont typeface="Arial" panose="020B0604020202020204" pitchFamily="34" charset="0"/>
              <a:buChar char="•"/>
            </a:pPr>
            <a:r>
              <a:rPr lang="en-US" sz="1600" dirty="0"/>
              <a:t>Sharon Thomas, Conference Director</a:t>
            </a:r>
          </a:p>
          <a:p>
            <a:pPr marL="514350" indent="-285750">
              <a:buFont typeface="Arial" panose="020B0604020202020204" pitchFamily="34" charset="0"/>
              <a:buChar char="•"/>
            </a:pPr>
            <a:r>
              <a:rPr lang="fi-FI" sz="1600" dirty="0"/>
              <a:t>Fidel Makatia, Conference Director</a:t>
            </a:r>
          </a:p>
          <a:p>
            <a:endParaRPr lang="en-US" sz="2400" dirty="0"/>
          </a:p>
        </p:txBody>
      </p:sp>
      <p:pic>
        <p:nvPicPr>
          <p:cNvPr id="1026" name="Picture 2" descr="No alt text provided for this image">
            <a:extLst>
              <a:ext uri="{FF2B5EF4-FFF2-40B4-BE49-F238E27FC236}">
                <a16:creationId xmlns:a16="http://schemas.microsoft.com/office/drawing/2014/main" id="{881F0FA0-08A0-3891-0936-1BC849478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153" y="1361122"/>
            <a:ext cx="3565618" cy="4613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C0E6CF-4B6C-63EE-9574-3C5D380AB0B3}"/>
              </a:ext>
            </a:extLst>
          </p:cNvPr>
          <p:cNvSpPr txBox="1"/>
          <p:nvPr/>
        </p:nvSpPr>
        <p:spPr>
          <a:xfrm>
            <a:off x="2772439" y="6327563"/>
            <a:ext cx="6097772" cy="307777"/>
          </a:xfrm>
          <a:prstGeom prst="rect">
            <a:avLst/>
          </a:prstGeom>
          <a:noFill/>
        </p:spPr>
        <p:txBody>
          <a:bodyPr wrap="square">
            <a:spAutoFit/>
          </a:bodyPr>
          <a:lstStyle/>
          <a:p>
            <a:pPr algn="ctr"/>
            <a:r>
              <a:rPr lang="en-US" dirty="0"/>
              <a:t>https://conference.ieee-tamu.org/agenda</a:t>
            </a:r>
          </a:p>
        </p:txBody>
      </p:sp>
      <p:sp>
        <p:nvSpPr>
          <p:cNvPr id="6" name="TextBox 5">
            <a:extLst>
              <a:ext uri="{FF2B5EF4-FFF2-40B4-BE49-F238E27FC236}">
                <a16:creationId xmlns:a16="http://schemas.microsoft.com/office/drawing/2014/main" id="{D736577F-DEC7-4FF4-1282-20B73D3313F1}"/>
              </a:ext>
            </a:extLst>
          </p:cNvPr>
          <p:cNvSpPr txBox="1"/>
          <p:nvPr/>
        </p:nvSpPr>
        <p:spPr>
          <a:xfrm>
            <a:off x="1658678" y="5820431"/>
            <a:ext cx="4540103" cy="400110"/>
          </a:xfrm>
          <a:prstGeom prst="rect">
            <a:avLst/>
          </a:prstGeom>
          <a:noFill/>
        </p:spPr>
        <p:txBody>
          <a:bodyPr wrap="square" rtlCol="0">
            <a:spAutoFit/>
          </a:bodyPr>
          <a:lstStyle/>
          <a:p>
            <a:r>
              <a:rPr lang="en-US" sz="2000" b="1" dirty="0">
                <a:solidFill>
                  <a:srgbClr val="FF0000"/>
                </a:solidFill>
              </a:rPr>
              <a:t>IEEE-USA is proud to be a Sponsor!</a:t>
            </a:r>
          </a:p>
        </p:txBody>
      </p:sp>
    </p:spTree>
    <p:extLst>
      <p:ext uri="{BB962C8B-B14F-4D97-AF65-F5344CB8AC3E}">
        <p14:creationId xmlns:p14="http://schemas.microsoft.com/office/powerpoint/2010/main" val="1210344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960-DB72-ED65-CF2B-53C9F3E31345}"/>
              </a:ext>
            </a:extLst>
          </p:cNvPr>
          <p:cNvSpPr>
            <a:spLocks noGrp="1"/>
          </p:cNvSpPr>
          <p:nvPr>
            <p:ph type="title"/>
          </p:nvPr>
        </p:nvSpPr>
        <p:spPr>
          <a:xfrm>
            <a:off x="1339552" y="8607"/>
            <a:ext cx="10067813" cy="1053487"/>
          </a:xfrm>
        </p:spPr>
        <p:txBody>
          <a:bodyPr>
            <a:normAutofit/>
          </a:bodyPr>
          <a:lstStyle/>
          <a:p>
            <a:r>
              <a:rPr lang="en-US" sz="3200" dirty="0"/>
              <a:t>Advanced Packaging R&amp;D Funded by the DoD - NGMM</a:t>
            </a:r>
          </a:p>
        </p:txBody>
      </p:sp>
      <p:sp>
        <p:nvSpPr>
          <p:cNvPr id="3" name="Content Placeholder 2">
            <a:extLst>
              <a:ext uri="{FF2B5EF4-FFF2-40B4-BE49-F238E27FC236}">
                <a16:creationId xmlns:a16="http://schemas.microsoft.com/office/drawing/2014/main" id="{3FE515E0-9FAD-3891-A3E5-D09899090481}"/>
              </a:ext>
            </a:extLst>
          </p:cNvPr>
          <p:cNvSpPr>
            <a:spLocks noGrp="1"/>
          </p:cNvSpPr>
          <p:nvPr>
            <p:ph idx="1"/>
          </p:nvPr>
        </p:nvSpPr>
        <p:spPr>
          <a:xfrm>
            <a:off x="1061818" y="1092679"/>
            <a:ext cx="5200615" cy="5036231"/>
          </a:xfrm>
        </p:spPr>
        <p:txBody>
          <a:bodyPr>
            <a:noAutofit/>
          </a:bodyPr>
          <a:lstStyle/>
          <a:p>
            <a:r>
              <a:rPr lang="en-US" sz="1867" dirty="0"/>
              <a:t>Microelectronics Manufacturing program (NGMM) to establish national center for advancing U.S.-based 3D heterogeneous integration (3DHI).</a:t>
            </a:r>
          </a:p>
          <a:p>
            <a:r>
              <a:rPr lang="en-US" sz="1867" dirty="0"/>
              <a:t>Why 3DHI: Development of 3DHI technologies creates the ability to stack separately manufactured components – chips or wafers originating in different facilities, containing different semiconductors and materials – within a single package. </a:t>
            </a:r>
          </a:p>
          <a:p>
            <a:r>
              <a:rPr lang="en-US" sz="1867" dirty="0"/>
              <a:t>In realizing 3DHI microelectronics that incorporate diverse materials beyond silicon, NGMM focuses on revolutionary improvements in functionality and performance. </a:t>
            </a:r>
          </a:p>
          <a:p>
            <a:r>
              <a:rPr lang="en-US" sz="1867" dirty="0"/>
              <a:t>UT Austin (Texas Institute for Electronics) awarded $840M for NGMM</a:t>
            </a:r>
          </a:p>
        </p:txBody>
      </p:sp>
      <p:pic>
        <p:nvPicPr>
          <p:cNvPr id="1026" name="Picture 2" descr="TIE-researchers-horizontal-2">
            <a:extLst>
              <a:ext uri="{FF2B5EF4-FFF2-40B4-BE49-F238E27FC236}">
                <a16:creationId xmlns:a16="http://schemas.microsoft.com/office/drawing/2014/main" id="{7B5F3112-004C-0260-3B6D-8B810963D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550" y="2990473"/>
            <a:ext cx="3519489" cy="2346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721AEA-1FF4-A336-4A06-C1C4FB1ECB44}"/>
              </a:ext>
            </a:extLst>
          </p:cNvPr>
          <p:cNvSpPr txBox="1"/>
          <p:nvPr/>
        </p:nvSpPr>
        <p:spPr>
          <a:xfrm>
            <a:off x="3859610" y="6388468"/>
            <a:ext cx="6196015" cy="307777"/>
          </a:xfrm>
          <a:prstGeom prst="rect">
            <a:avLst/>
          </a:prstGeom>
          <a:noFill/>
        </p:spPr>
        <p:txBody>
          <a:bodyPr wrap="square" rtlCol="0">
            <a:spAutoFit/>
          </a:bodyPr>
          <a:lstStyle/>
          <a:p>
            <a:r>
              <a:rPr lang="en-US" sz="1400" dirty="0"/>
              <a:t>https://www.darpa.mil/research/programs/next-generation-microelectronics</a:t>
            </a:r>
          </a:p>
        </p:txBody>
      </p:sp>
      <p:pic>
        <p:nvPicPr>
          <p:cNvPr id="5" name="Picture 4">
            <a:extLst>
              <a:ext uri="{FF2B5EF4-FFF2-40B4-BE49-F238E27FC236}">
                <a16:creationId xmlns:a16="http://schemas.microsoft.com/office/drawing/2014/main" id="{0F0C8482-2DD4-835C-5AE9-4A0C749DC5EC}"/>
              </a:ext>
            </a:extLst>
          </p:cNvPr>
          <p:cNvPicPr>
            <a:picLocks noChangeAspect="1"/>
          </p:cNvPicPr>
          <p:nvPr/>
        </p:nvPicPr>
        <p:blipFill>
          <a:blip r:embed="rId4"/>
          <a:stretch>
            <a:fillRect/>
          </a:stretch>
        </p:blipFill>
        <p:spPr>
          <a:xfrm>
            <a:off x="5995985" y="873295"/>
            <a:ext cx="6096000" cy="913149"/>
          </a:xfrm>
          <a:prstGeom prst="rect">
            <a:avLst/>
          </a:prstGeom>
        </p:spPr>
      </p:pic>
      <p:sp>
        <p:nvSpPr>
          <p:cNvPr id="6" name="TextBox 5">
            <a:extLst>
              <a:ext uri="{FF2B5EF4-FFF2-40B4-BE49-F238E27FC236}">
                <a16:creationId xmlns:a16="http://schemas.microsoft.com/office/drawing/2014/main" id="{95179D7E-6E33-24C5-CF22-F56AF096DBA8}"/>
              </a:ext>
            </a:extLst>
          </p:cNvPr>
          <p:cNvSpPr txBox="1"/>
          <p:nvPr/>
        </p:nvSpPr>
        <p:spPr>
          <a:xfrm>
            <a:off x="6303524" y="1713108"/>
            <a:ext cx="1954179" cy="338554"/>
          </a:xfrm>
          <a:prstGeom prst="rect">
            <a:avLst/>
          </a:prstGeom>
          <a:noFill/>
        </p:spPr>
        <p:txBody>
          <a:bodyPr wrap="square" rtlCol="0">
            <a:spAutoFit/>
          </a:bodyPr>
          <a:lstStyle/>
          <a:p>
            <a:r>
              <a:rPr lang="en-US" sz="1600" dirty="0"/>
              <a:t>Phased Array</a:t>
            </a:r>
          </a:p>
        </p:txBody>
      </p:sp>
      <p:sp>
        <p:nvSpPr>
          <p:cNvPr id="9" name="TextBox 8">
            <a:extLst>
              <a:ext uri="{FF2B5EF4-FFF2-40B4-BE49-F238E27FC236}">
                <a16:creationId xmlns:a16="http://schemas.microsoft.com/office/drawing/2014/main" id="{E996E54F-F820-04CE-A378-5A062A3F9E79}"/>
              </a:ext>
            </a:extLst>
          </p:cNvPr>
          <p:cNvSpPr txBox="1"/>
          <p:nvPr/>
        </p:nvSpPr>
        <p:spPr>
          <a:xfrm>
            <a:off x="8019265" y="1723732"/>
            <a:ext cx="1954179" cy="338554"/>
          </a:xfrm>
          <a:prstGeom prst="rect">
            <a:avLst/>
          </a:prstGeom>
          <a:noFill/>
        </p:spPr>
        <p:txBody>
          <a:bodyPr wrap="square" rtlCol="0">
            <a:spAutoFit/>
          </a:bodyPr>
          <a:lstStyle/>
          <a:p>
            <a:pPr algn="ctr"/>
            <a:r>
              <a:rPr lang="en-US" sz="1600" dirty="0"/>
              <a:t>Imager</a:t>
            </a:r>
          </a:p>
        </p:txBody>
      </p:sp>
      <p:sp>
        <p:nvSpPr>
          <p:cNvPr id="11" name="TextBox 10">
            <a:extLst>
              <a:ext uri="{FF2B5EF4-FFF2-40B4-BE49-F238E27FC236}">
                <a16:creationId xmlns:a16="http://schemas.microsoft.com/office/drawing/2014/main" id="{48786215-6E2D-3C82-22FD-4B8E2F5A79FE}"/>
              </a:ext>
            </a:extLst>
          </p:cNvPr>
          <p:cNvSpPr txBox="1"/>
          <p:nvPr/>
        </p:nvSpPr>
        <p:spPr>
          <a:xfrm>
            <a:off x="10055625" y="1785834"/>
            <a:ext cx="1954179" cy="338554"/>
          </a:xfrm>
          <a:prstGeom prst="rect">
            <a:avLst/>
          </a:prstGeom>
          <a:noFill/>
        </p:spPr>
        <p:txBody>
          <a:bodyPr wrap="square" rtlCol="0">
            <a:spAutoFit/>
          </a:bodyPr>
          <a:lstStyle/>
          <a:p>
            <a:pPr algn="ctr"/>
            <a:r>
              <a:rPr lang="en-US" sz="1600" dirty="0"/>
              <a:t>Others</a:t>
            </a:r>
          </a:p>
        </p:txBody>
      </p:sp>
      <p:sp>
        <p:nvSpPr>
          <p:cNvPr id="13" name="TextBox 12">
            <a:extLst>
              <a:ext uri="{FF2B5EF4-FFF2-40B4-BE49-F238E27FC236}">
                <a16:creationId xmlns:a16="http://schemas.microsoft.com/office/drawing/2014/main" id="{034CFEAD-8DD0-44D7-D122-8866D8083B39}"/>
              </a:ext>
            </a:extLst>
          </p:cNvPr>
          <p:cNvSpPr txBox="1"/>
          <p:nvPr/>
        </p:nvSpPr>
        <p:spPr>
          <a:xfrm>
            <a:off x="6303524" y="2124388"/>
            <a:ext cx="5740830" cy="584775"/>
          </a:xfrm>
          <a:prstGeom prst="rect">
            <a:avLst/>
          </a:prstGeom>
          <a:noFill/>
        </p:spPr>
        <p:txBody>
          <a:bodyPr wrap="square">
            <a:spAutoFit/>
          </a:bodyPr>
          <a:lstStyle/>
          <a:p>
            <a:r>
              <a:rPr lang="en-US" sz="1600" dirty="0"/>
              <a:t>https://www.darpa.mil/research/programs/next-generation-microelectronics</a:t>
            </a:r>
          </a:p>
        </p:txBody>
      </p:sp>
      <p:sp>
        <p:nvSpPr>
          <p:cNvPr id="15" name="TextBox 14">
            <a:extLst>
              <a:ext uri="{FF2B5EF4-FFF2-40B4-BE49-F238E27FC236}">
                <a16:creationId xmlns:a16="http://schemas.microsoft.com/office/drawing/2014/main" id="{4331C419-9A08-EF46-2E6A-1FBA3967EA87}"/>
              </a:ext>
            </a:extLst>
          </p:cNvPr>
          <p:cNvSpPr txBox="1"/>
          <p:nvPr/>
        </p:nvSpPr>
        <p:spPr>
          <a:xfrm>
            <a:off x="5857660" y="5429485"/>
            <a:ext cx="6096000" cy="769634"/>
          </a:xfrm>
          <a:prstGeom prst="rect">
            <a:avLst/>
          </a:prstGeom>
          <a:noFill/>
        </p:spPr>
        <p:txBody>
          <a:bodyPr wrap="square">
            <a:spAutoFit/>
          </a:bodyPr>
          <a:lstStyle/>
          <a:p>
            <a:r>
              <a:rPr lang="en-US" sz="1467" dirty="0"/>
              <a:t>https://news.utexas.edu/2024/07/18/uts-texas-institute-for-electronics-awarded-840m-to-build-a-dod-microelectronics-manufacturing-center-advance-u-s-semiconductor-industry/</a:t>
            </a:r>
          </a:p>
        </p:txBody>
      </p:sp>
      <p:sp>
        <p:nvSpPr>
          <p:cNvPr id="4" name="Rectangle 3">
            <a:extLst>
              <a:ext uri="{FF2B5EF4-FFF2-40B4-BE49-F238E27FC236}">
                <a16:creationId xmlns:a16="http://schemas.microsoft.com/office/drawing/2014/main" id="{FD4E8D85-E486-B8E7-1E22-B703655D88EC}"/>
              </a:ext>
            </a:extLst>
          </p:cNvPr>
          <p:cNvSpPr/>
          <p:nvPr/>
        </p:nvSpPr>
        <p:spPr>
          <a:xfrm rot="21087823">
            <a:off x="3068048" y="2489754"/>
            <a:ext cx="6905396" cy="2585323"/>
          </a:xfrm>
          <a:prstGeom prst="rect">
            <a:avLst/>
          </a:prstGeom>
          <a:noFill/>
        </p:spPr>
        <p:txBody>
          <a:bodyPr wrap="square" lIns="91440" tIns="45720" rIns="91440" bIns="45720">
            <a:spAutoFit/>
          </a:bodyPr>
          <a:lstStyle/>
          <a:p>
            <a:pPr algn="ctr"/>
            <a:r>
              <a:rPr lang="en-US" sz="5400" dirty="0">
                <a:ln w="0"/>
                <a:solidFill>
                  <a:schemeClr val="tx1"/>
                </a:solidFill>
                <a:effectLst>
                  <a:outerShdw blurRad="38100" dist="19050" dir="2700000" algn="tl" rotWithShape="0">
                    <a:schemeClr val="dk1">
                      <a:alpha val="40000"/>
                    </a:schemeClr>
                  </a:outerShdw>
                </a:effectLst>
              </a:rPr>
              <a:t>Early planning for IEEE-USA Event in Austin in the Fall!</a:t>
            </a:r>
          </a:p>
        </p:txBody>
      </p:sp>
    </p:spTree>
    <p:extLst>
      <p:ext uri="{BB962C8B-B14F-4D97-AF65-F5344CB8AC3E}">
        <p14:creationId xmlns:p14="http://schemas.microsoft.com/office/powerpoint/2010/main" val="282105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AF37A1-5599-EDCD-93E2-877038185311}"/>
              </a:ext>
            </a:extLst>
          </p:cNvPr>
          <p:cNvGrpSpPr>
            <a:grpSpLocks noChangeAspect="1"/>
          </p:cNvGrpSpPr>
          <p:nvPr/>
        </p:nvGrpSpPr>
        <p:grpSpPr>
          <a:xfrm>
            <a:off x="1462827" y="829747"/>
            <a:ext cx="3816476" cy="3816476"/>
            <a:chOff x="4186388" y="1519388"/>
            <a:chExt cx="3819224" cy="3819224"/>
          </a:xfrm>
        </p:grpSpPr>
        <p:sp>
          <p:nvSpPr>
            <p:cNvPr id="6" name="Oval 5">
              <a:extLst>
                <a:ext uri="{FF2B5EF4-FFF2-40B4-BE49-F238E27FC236}">
                  <a16:creationId xmlns:a16="http://schemas.microsoft.com/office/drawing/2014/main" id="{E0AF38CA-06A4-AF6B-B122-566D66AFD5B5}"/>
                </a:ext>
              </a:extLst>
            </p:cNvPr>
            <p:cNvSpPr/>
            <p:nvPr/>
          </p:nvSpPr>
          <p:spPr>
            <a:xfrm>
              <a:off x="4186388" y="1519388"/>
              <a:ext cx="3819224" cy="3819224"/>
            </a:xfrm>
            <a:prstGeom prst="ellipse">
              <a:avLst/>
            </a:prstGeom>
            <a:gradFill>
              <a:gsLst>
                <a:gs pos="0">
                  <a:srgbClr val="AC12E1"/>
                </a:gs>
                <a:gs pos="67000">
                  <a:srgbClr val="27E8B1"/>
                </a:gs>
              </a:gsLst>
              <a:lin ang="61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6B91B05-9C8B-0EF4-7A52-A35171B52CA9}"/>
                </a:ext>
              </a:extLst>
            </p:cNvPr>
            <p:cNvSpPr/>
            <p:nvPr/>
          </p:nvSpPr>
          <p:spPr>
            <a:xfrm flipV="1">
              <a:off x="4356401" y="1689401"/>
              <a:ext cx="3479199" cy="3479199"/>
            </a:xfrm>
            <a:prstGeom prst="ellipse">
              <a:avLst/>
            </a:prstGeom>
            <a:gradFill>
              <a:gsLst>
                <a:gs pos="39000">
                  <a:srgbClr val="903FD7"/>
                </a:gs>
                <a:gs pos="1000">
                  <a:srgbClr val="AC12E1"/>
                </a:gs>
                <a:gs pos="83000">
                  <a:srgbClr val="27E8B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B6962A7-01B6-F448-7CED-0BBB36797004}"/>
              </a:ext>
            </a:extLst>
          </p:cNvPr>
          <p:cNvSpPr txBox="1"/>
          <p:nvPr/>
        </p:nvSpPr>
        <p:spPr>
          <a:xfrm>
            <a:off x="5866228" y="295627"/>
            <a:ext cx="6142892" cy="5963492"/>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Lato" panose="020F0502020204030203" pitchFamily="34" charset="0"/>
                <a:cs typeface="Lato" panose="020F0502020204030203" pitchFamily="34" charset="0"/>
              </a:rPr>
              <a:t>Timothy Lee, a Boeing Technical Fellow based in Southern CA, leads the development of disruptive microelectronics technologies for advanced communications networks and sensor systems for airborne and space applications. His current research interests include heterogenous integration (Advanced Packaging), silicon Application Specific Integrated Circuits (ASICs) and gallium nitride Monolithic Microwave Integrated Circuits (MMICs). He led the development of hardware for satellite communications and has built phased-array antenna electronics for commercial and US government customers. He is an active volunteer in the IEEE. He is the 2025 IEEE-USA President; seeking collaboration on technology policy for R&amp;D, STEM education and Workforce Development. Previous roles includes IEEE Board of Directors (2021-2022 Region 6) and past President of the IEEE Microwave Theory and Technology Society (MTT-S). He leads several Technical Working Groups in the IEEE Heterogenous Integration Roadmap (HIR) and is the Vice-Chair in the IEEE Future Networks Technical Community.</a:t>
            </a:r>
          </a:p>
        </p:txBody>
      </p:sp>
      <p:sp>
        <p:nvSpPr>
          <p:cNvPr id="9" name="TextBox 8">
            <a:extLst>
              <a:ext uri="{FF2B5EF4-FFF2-40B4-BE49-F238E27FC236}">
                <a16:creationId xmlns:a16="http://schemas.microsoft.com/office/drawing/2014/main" id="{602EE6E1-BD27-04B2-2250-BA803ED39684}"/>
              </a:ext>
            </a:extLst>
          </p:cNvPr>
          <p:cNvSpPr txBox="1"/>
          <p:nvPr/>
        </p:nvSpPr>
        <p:spPr>
          <a:xfrm>
            <a:off x="2115893" y="4821538"/>
            <a:ext cx="2993521" cy="85145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black"/>
                </a:solidFill>
                <a:effectLst/>
                <a:uLnTx/>
                <a:uFillTx/>
                <a:latin typeface="Poppins" panose="00000800000000000000" pitchFamily="2" charset="0"/>
                <a:ea typeface="Open Sans bold" pitchFamily="2" charset="0"/>
                <a:cs typeface="Poppins" panose="00000800000000000000" pitchFamily="2" charset="0"/>
              </a:rPr>
              <a:t>Timothy Lee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100" normalizeH="0" baseline="0" noProof="0" dirty="0">
                <a:ln>
                  <a:noFill/>
                </a:ln>
                <a:solidFill>
                  <a:prstClr val="black"/>
                </a:solidFill>
                <a:effectLst/>
                <a:uLnTx/>
                <a:uFillTx/>
                <a:latin typeface="Poppins" panose="00000800000000000000" pitchFamily="2" charset="0"/>
                <a:ea typeface="Open Sans bold" pitchFamily="2" charset="0"/>
                <a:cs typeface="Poppins" panose="00000800000000000000" pitchFamily="2" charset="0"/>
              </a:rPr>
              <a:t>IEEE-USA President</a:t>
            </a:r>
            <a:endParaRPr kumimoji="0" lang="id-ID" sz="2133" b="0" i="0" u="none" strike="noStrike" kern="1200" cap="none" spc="100" normalizeH="0" baseline="0" noProof="0" dirty="0">
              <a:ln>
                <a:noFill/>
              </a:ln>
              <a:solidFill>
                <a:prstClr val="black"/>
              </a:solidFill>
              <a:effectLst/>
              <a:uLnTx/>
              <a:uFillTx/>
              <a:latin typeface="Poppins" panose="00000800000000000000" pitchFamily="2" charset="0"/>
              <a:ea typeface="Open Sans bold" pitchFamily="2" charset="0"/>
              <a:cs typeface="Poppins" panose="00000800000000000000" pitchFamily="2" charset="0"/>
            </a:endParaRPr>
          </a:p>
        </p:txBody>
      </p:sp>
      <p:pic>
        <p:nvPicPr>
          <p:cNvPr id="10" name="Picture Placeholder 7">
            <a:extLst>
              <a:ext uri="{FF2B5EF4-FFF2-40B4-BE49-F238E27FC236}">
                <a16:creationId xmlns:a16="http://schemas.microsoft.com/office/drawing/2014/main" id="{596D7DB6-069A-2DC3-C1D8-B2E60BB4C364}"/>
              </a:ext>
            </a:extLst>
          </p:cNvPr>
          <p:cNvPicPr>
            <a:picLocks noChangeAspect="1"/>
          </p:cNvPicPr>
          <p:nvPr/>
        </p:nvPicPr>
        <p:blipFill>
          <a:blip r:embed="rId2" cstate="hqprint">
            <a:extLst>
              <a:ext uri="{28A0092B-C50C-407E-A947-70E740481C1C}">
                <a14:useLocalDpi xmlns:a14="http://schemas.microsoft.com/office/drawing/2010/main" val="0"/>
              </a:ext>
            </a:extLst>
          </a:blip>
          <a:srcRect l="4908" r="4908"/>
          <a:stretch/>
        </p:blipFill>
        <p:spPr>
          <a:xfrm>
            <a:off x="1519878" y="872199"/>
            <a:ext cx="3701215" cy="3730399"/>
          </a:xfrm>
          <a:prstGeom prst="ellipse">
            <a:avLst/>
          </a:prstGeom>
        </p:spPr>
      </p:pic>
    </p:spTree>
    <p:extLst>
      <p:ext uri="{BB962C8B-B14F-4D97-AF65-F5344CB8AC3E}">
        <p14:creationId xmlns:p14="http://schemas.microsoft.com/office/powerpoint/2010/main" val="20280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87030-EDF2-A521-6BA8-111CBA737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DCF70-FEC4-3EB4-EF07-DFE29CE07F3B}"/>
              </a:ext>
            </a:extLst>
          </p:cNvPr>
          <p:cNvSpPr>
            <a:spLocks noGrp="1"/>
          </p:cNvSpPr>
          <p:nvPr>
            <p:ph type="title"/>
          </p:nvPr>
        </p:nvSpPr>
        <p:spPr>
          <a:xfrm>
            <a:off x="1522966" y="1156845"/>
            <a:ext cx="10515600" cy="4201964"/>
          </a:xfrm>
        </p:spPr>
        <p:txBody>
          <a:bodyPr/>
          <a:lstStyle/>
          <a:p>
            <a:r>
              <a:rPr lang="en-US" dirty="0"/>
              <a:t>Academia + Industry + Government = winning formula for Collaboration for Workforce Development</a:t>
            </a:r>
          </a:p>
        </p:txBody>
      </p:sp>
    </p:spTree>
    <p:extLst>
      <p:ext uri="{BB962C8B-B14F-4D97-AF65-F5344CB8AC3E}">
        <p14:creationId xmlns:p14="http://schemas.microsoft.com/office/powerpoint/2010/main" val="3956586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A76E0-2617-DDCF-F0A8-8A4DE33DF570}"/>
              </a:ext>
            </a:extLst>
          </p:cNvPr>
          <p:cNvSpPr>
            <a:spLocks noGrp="1"/>
          </p:cNvSpPr>
          <p:nvPr>
            <p:ph sz="quarter" idx="23"/>
          </p:nvPr>
        </p:nvSpPr>
        <p:spPr>
          <a:xfrm>
            <a:off x="1490759" y="1057880"/>
            <a:ext cx="6336966" cy="4367213"/>
          </a:xfrm>
        </p:spPr>
        <p:txBody>
          <a:bodyPr wrap="square" anchor="t">
            <a:normAutofit/>
          </a:bodyPr>
          <a:lstStyle/>
          <a:p>
            <a:r>
              <a:rPr lang="en-US" dirty="0">
                <a:hlinkClick r:id="" action="ppaction://noaction"/>
              </a:rPr>
              <a:t>Connect with us</a:t>
            </a:r>
          </a:p>
          <a:p>
            <a:pPr lvl="1"/>
            <a:r>
              <a:rPr lang="en-US" dirty="0">
                <a:hlinkClick r:id="" action="ppaction://noaction"/>
              </a:rPr>
              <a:t>https://ieeeusa.org/</a:t>
            </a:r>
            <a:endParaRPr lang="en-US" dirty="0"/>
          </a:p>
          <a:p>
            <a:pPr lvl="1"/>
            <a:r>
              <a:rPr lang="en-US" dirty="0"/>
              <a:t>Subscribe to our newsletters</a:t>
            </a:r>
          </a:p>
          <a:p>
            <a:r>
              <a:rPr lang="en-US" dirty="0"/>
              <a:t>Tell us what new ideas we should consider</a:t>
            </a:r>
          </a:p>
          <a:p>
            <a:r>
              <a:rPr lang="en-US" dirty="0"/>
              <a:t>Lets work together for common goals!</a:t>
            </a:r>
          </a:p>
          <a:p>
            <a:endParaRPr lang="en-US" dirty="0"/>
          </a:p>
        </p:txBody>
      </p:sp>
      <p:pic>
        <p:nvPicPr>
          <p:cNvPr id="5" name="Picture 4">
            <a:extLst>
              <a:ext uri="{FF2B5EF4-FFF2-40B4-BE49-F238E27FC236}">
                <a16:creationId xmlns:a16="http://schemas.microsoft.com/office/drawing/2014/main" id="{2FBB4B77-2D95-0EF1-86A6-0FDBB7CC4210}"/>
              </a:ext>
            </a:extLst>
          </p:cNvPr>
          <p:cNvPicPr>
            <a:picLocks noChangeAspect="1"/>
          </p:cNvPicPr>
          <p:nvPr/>
        </p:nvPicPr>
        <p:blipFill>
          <a:blip r:embed="rId2"/>
          <a:stretch>
            <a:fillRect/>
          </a:stretch>
        </p:blipFill>
        <p:spPr>
          <a:xfrm>
            <a:off x="7672564" y="973766"/>
            <a:ext cx="4220990" cy="4083807"/>
          </a:xfrm>
          <a:prstGeom prst="rect">
            <a:avLst/>
          </a:prstGeom>
          <a:noFill/>
        </p:spPr>
      </p:pic>
      <p:sp>
        <p:nvSpPr>
          <p:cNvPr id="2" name="Title 1">
            <a:extLst>
              <a:ext uri="{FF2B5EF4-FFF2-40B4-BE49-F238E27FC236}">
                <a16:creationId xmlns:a16="http://schemas.microsoft.com/office/drawing/2014/main" id="{070A9EC0-4872-3836-EEB8-098DAD63D74C}"/>
              </a:ext>
            </a:extLst>
          </p:cNvPr>
          <p:cNvSpPr>
            <a:spLocks noGrp="1"/>
          </p:cNvSpPr>
          <p:nvPr>
            <p:ph type="title"/>
          </p:nvPr>
        </p:nvSpPr>
        <p:spPr>
          <a:xfrm>
            <a:off x="1645920" y="135133"/>
            <a:ext cx="9942834" cy="1076030"/>
          </a:xfrm>
        </p:spPr>
        <p:txBody>
          <a:bodyPr wrap="square" anchor="ctr">
            <a:normAutofit/>
          </a:bodyPr>
          <a:lstStyle/>
          <a:p>
            <a:r>
              <a:rPr lang="en-US" dirty="0"/>
              <a:t>Connect with IEEE-USA</a:t>
            </a:r>
          </a:p>
        </p:txBody>
      </p:sp>
      <p:sp>
        <p:nvSpPr>
          <p:cNvPr id="6" name="TextBox 5">
            <a:extLst>
              <a:ext uri="{FF2B5EF4-FFF2-40B4-BE49-F238E27FC236}">
                <a16:creationId xmlns:a16="http://schemas.microsoft.com/office/drawing/2014/main" id="{84E6EB19-5D30-732F-338C-B0D00F7A5C5D}"/>
              </a:ext>
            </a:extLst>
          </p:cNvPr>
          <p:cNvSpPr txBox="1"/>
          <p:nvPr/>
        </p:nvSpPr>
        <p:spPr>
          <a:xfrm>
            <a:off x="8220075" y="4792232"/>
            <a:ext cx="3971925" cy="369332"/>
          </a:xfrm>
          <a:prstGeom prst="rect">
            <a:avLst/>
          </a:prstGeom>
          <a:ln>
            <a:noFill/>
          </a:ln>
        </p:spPr>
        <p:txBody>
          <a:bodyPr wrap="square" rtlCol="0">
            <a:spAutoFit/>
          </a:bodyPr>
          <a:lstStyle/>
          <a:p>
            <a:r>
              <a:rPr lang="en-US" dirty="0"/>
              <a:t>Connect with me on </a:t>
            </a:r>
            <a:r>
              <a:rPr lang="en-US" dirty="0" err="1"/>
              <a:t>Linkedin</a:t>
            </a:r>
            <a:r>
              <a:rPr lang="en-US" dirty="0"/>
              <a:t>!</a:t>
            </a:r>
          </a:p>
        </p:txBody>
      </p:sp>
    </p:spTree>
    <p:extLst>
      <p:ext uri="{BB962C8B-B14F-4D97-AF65-F5344CB8AC3E}">
        <p14:creationId xmlns:p14="http://schemas.microsoft.com/office/powerpoint/2010/main" val="161616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E5301-5B07-E3D2-EBBE-7D4A9021EA19}"/>
              </a:ext>
            </a:extLst>
          </p:cNvPr>
          <p:cNvSpPr>
            <a:spLocks noGrp="1"/>
          </p:cNvSpPr>
          <p:nvPr>
            <p:ph type="title"/>
          </p:nvPr>
        </p:nvSpPr>
        <p:spPr>
          <a:xfrm>
            <a:off x="1636868" y="276104"/>
            <a:ext cx="10416864" cy="1076325"/>
          </a:xfrm>
        </p:spPr>
        <p:txBody>
          <a:bodyPr/>
          <a:lstStyle/>
          <a:p>
            <a:r>
              <a:rPr lang="en-US" dirty="0"/>
              <a:t>IEEE-USA - Supporting the career and public policy interests of IEEE US Members</a:t>
            </a:r>
          </a:p>
        </p:txBody>
      </p:sp>
      <p:sp>
        <p:nvSpPr>
          <p:cNvPr id="3" name="Content Placeholder 2">
            <a:extLst>
              <a:ext uri="{FF2B5EF4-FFF2-40B4-BE49-F238E27FC236}">
                <a16:creationId xmlns:a16="http://schemas.microsoft.com/office/drawing/2014/main" id="{A9B94BEE-F85B-E3A1-0C24-F282A6A372D6}"/>
              </a:ext>
            </a:extLst>
          </p:cNvPr>
          <p:cNvSpPr>
            <a:spLocks noGrp="1"/>
          </p:cNvSpPr>
          <p:nvPr>
            <p:ph sz="quarter" idx="14"/>
          </p:nvPr>
        </p:nvSpPr>
        <p:spPr>
          <a:xfrm>
            <a:off x="1294341" y="1354635"/>
            <a:ext cx="11101917" cy="4389120"/>
          </a:xfrm>
        </p:spPr>
        <p:txBody>
          <a:bodyPr/>
          <a:lstStyle/>
          <a:p>
            <a:r>
              <a:rPr lang="en-US" sz="2400" dirty="0"/>
              <a:t>Mission</a:t>
            </a:r>
          </a:p>
          <a:p>
            <a:pPr lvl="1"/>
            <a:r>
              <a:rPr lang="en-US" sz="2400" dirty="0"/>
              <a:t>IEEE-USA’s mission is to recommend policies and implement programs specifically intended to serve and benefit the members, the profession and the public in the United States in appropriate professional areas of economic, ethical, legislative, social and technology policy concern.</a:t>
            </a:r>
          </a:p>
          <a:p>
            <a:r>
              <a:rPr lang="en-US" sz="2400" dirty="0"/>
              <a:t>Vision</a:t>
            </a:r>
          </a:p>
          <a:p>
            <a:pPr lvl="1"/>
            <a:r>
              <a:rPr lang="en-US" sz="2400" dirty="0"/>
              <a:t>Our vision is to serve the U.S. IEEE member by being the technical professional’s best resource for achieving lifelong career vitality and by providing an effective voice on policies that promote U.S. prosperity.</a:t>
            </a:r>
          </a:p>
        </p:txBody>
      </p:sp>
      <p:sp>
        <p:nvSpPr>
          <p:cNvPr id="6" name="TextBox 5">
            <a:extLst>
              <a:ext uri="{FF2B5EF4-FFF2-40B4-BE49-F238E27FC236}">
                <a16:creationId xmlns:a16="http://schemas.microsoft.com/office/drawing/2014/main" id="{B6CCAFA2-F38A-53C5-A599-36FA98F76382}"/>
              </a:ext>
            </a:extLst>
          </p:cNvPr>
          <p:cNvSpPr txBox="1"/>
          <p:nvPr/>
        </p:nvSpPr>
        <p:spPr>
          <a:xfrm>
            <a:off x="2897717" y="6252690"/>
            <a:ext cx="6915150" cy="369332"/>
          </a:xfrm>
          <a:prstGeom prst="rect">
            <a:avLst/>
          </a:prstGeom>
          <a:noFill/>
          <a:ln>
            <a:noFill/>
          </a:ln>
        </p:spPr>
        <p:txBody>
          <a:bodyPr wrap="square">
            <a:spAutoFit/>
          </a:bodyPr>
          <a:lstStyle/>
          <a:p>
            <a:pPr algn="ctr"/>
            <a:r>
              <a:rPr lang="en-US" dirty="0"/>
              <a:t>https://</a:t>
            </a:r>
            <a:r>
              <a:rPr lang="en-US" dirty="0" err="1"/>
              <a:t>ieeeusa.org</a:t>
            </a:r>
            <a:r>
              <a:rPr lang="en-US" dirty="0"/>
              <a:t>/</a:t>
            </a:r>
          </a:p>
        </p:txBody>
      </p:sp>
      <p:sp>
        <p:nvSpPr>
          <p:cNvPr id="5" name="TextBox 4">
            <a:extLst>
              <a:ext uri="{FF2B5EF4-FFF2-40B4-BE49-F238E27FC236}">
                <a16:creationId xmlns:a16="http://schemas.microsoft.com/office/drawing/2014/main" id="{20ACC871-9E82-5447-6B7C-1D0CC4BA34F2}"/>
              </a:ext>
            </a:extLst>
          </p:cNvPr>
          <p:cNvSpPr txBox="1"/>
          <p:nvPr/>
        </p:nvSpPr>
        <p:spPr>
          <a:xfrm>
            <a:off x="4441825" y="5606558"/>
            <a:ext cx="3826934" cy="400110"/>
          </a:xfrm>
          <a:prstGeom prst="rect">
            <a:avLst/>
          </a:prstGeom>
          <a:noFill/>
        </p:spPr>
        <p:txBody>
          <a:bodyPr wrap="square" rtlCol="0">
            <a:spAutoFit/>
          </a:bodyPr>
          <a:lstStyle/>
          <a:p>
            <a:pPr algn="ctr"/>
            <a:r>
              <a:rPr lang="en-US" sz="2000" b="1" dirty="0"/>
              <a:t>#</a:t>
            </a:r>
            <a:r>
              <a:rPr lang="en-US" sz="2000" b="1" dirty="0" err="1"/>
              <a:t>OneIEEE</a:t>
            </a:r>
            <a:endParaRPr lang="en-US" sz="2000" b="1" dirty="0"/>
          </a:p>
        </p:txBody>
      </p:sp>
    </p:spTree>
    <p:extLst>
      <p:ext uri="{BB962C8B-B14F-4D97-AF65-F5344CB8AC3E}">
        <p14:creationId xmlns:p14="http://schemas.microsoft.com/office/powerpoint/2010/main" val="3255644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F00C89CC-3A11-3D50-561B-BBD22DE3360E}"/>
            </a:ext>
          </a:extLst>
        </p:cNvPr>
        <p:cNvGrpSpPr/>
        <p:nvPr/>
      </p:nvGrpSpPr>
      <p:grpSpPr>
        <a:xfrm>
          <a:off x="0" y="0"/>
          <a:ext cx="0" cy="0"/>
          <a:chOff x="0" y="0"/>
          <a:chExt cx="0" cy="0"/>
        </a:xfrm>
      </p:grpSpPr>
      <p:sp>
        <p:nvSpPr>
          <p:cNvPr id="147" name="Google Shape;147;p3">
            <a:extLst>
              <a:ext uri="{FF2B5EF4-FFF2-40B4-BE49-F238E27FC236}">
                <a16:creationId xmlns:a16="http://schemas.microsoft.com/office/drawing/2014/main" id="{1F317C73-DF3E-9BFB-E2B6-53DE5469951A}"/>
              </a:ext>
            </a:extLst>
          </p:cNvPr>
          <p:cNvSpPr txBox="1">
            <a:spLocks noGrp="1"/>
          </p:cNvSpPr>
          <p:nvPr>
            <p:ph type="title"/>
          </p:nvPr>
        </p:nvSpPr>
        <p:spPr>
          <a:xfrm>
            <a:off x="1406455" y="224304"/>
            <a:ext cx="10071100" cy="1076325"/>
          </a:xfrm>
          <a:prstGeom prst="rect">
            <a:avLst/>
          </a:prstGeom>
          <a:noFill/>
          <a:ln>
            <a:noFill/>
          </a:ln>
        </p:spPr>
        <p:txBody>
          <a:bodyPr spcFirstLastPara="1" wrap="square" lIns="91425" tIns="45700" rIns="91425" bIns="45700" anchor="ctr" anchorCtr="0">
            <a:noAutofit/>
          </a:bodyPr>
          <a:lstStyle/>
          <a:p>
            <a:pPr marL="0" lvl="0" indent="0" algn="l" rtl="0">
              <a:lnSpc>
                <a:spcPct val="114285"/>
              </a:lnSpc>
              <a:spcBef>
                <a:spcPts val="0"/>
              </a:spcBef>
              <a:spcAft>
                <a:spcPts val="0"/>
              </a:spcAft>
              <a:buNone/>
            </a:pPr>
            <a:r>
              <a:rPr lang="en-US" dirty="0">
                <a:latin typeface="Segoe UI" panose="020B0502040204020203" pitchFamily="34" charset="0"/>
                <a:cs typeface="Segoe UI" panose="020B0502040204020203" pitchFamily="34" charset="0"/>
              </a:rPr>
              <a:t>2025 Policy Priorities</a:t>
            </a:r>
            <a:endParaRPr dirty="0">
              <a:latin typeface="Segoe UI" panose="020B0502040204020203" pitchFamily="34" charset="0"/>
              <a:cs typeface="Segoe UI" panose="020B0502040204020203" pitchFamily="34" charset="0"/>
            </a:endParaRPr>
          </a:p>
        </p:txBody>
      </p:sp>
      <p:sp>
        <p:nvSpPr>
          <p:cNvPr id="2" name="Content Placeholder 1">
            <a:extLst>
              <a:ext uri="{FF2B5EF4-FFF2-40B4-BE49-F238E27FC236}">
                <a16:creationId xmlns:a16="http://schemas.microsoft.com/office/drawing/2014/main" id="{D2F4FDD4-93C5-ED9C-6504-772C7369F749}"/>
              </a:ext>
            </a:extLst>
          </p:cNvPr>
          <p:cNvSpPr txBox="1">
            <a:spLocks/>
          </p:cNvSpPr>
          <p:nvPr/>
        </p:nvSpPr>
        <p:spPr>
          <a:xfrm>
            <a:off x="1596425" y="1235869"/>
            <a:ext cx="9942831" cy="43862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800"/>
              </a:spcBef>
              <a:spcAft>
                <a:spcPts val="0"/>
              </a:spcAft>
              <a:buClr>
                <a:srgbClr val="153A5E"/>
              </a:buClr>
              <a:buSzPts val="3780"/>
              <a:buFont typeface="Arial"/>
              <a:buNone/>
              <a:defRPr sz="2800" b="0" i="0" u="none" strike="noStrike" cap="none">
                <a:solidFill>
                  <a:srgbClr val="153A5E"/>
                </a:solidFill>
                <a:latin typeface="Arial"/>
                <a:ea typeface="Arial"/>
                <a:cs typeface="Arial"/>
                <a:sym typeface="Arial"/>
              </a:defRPr>
            </a:lvl1pPr>
            <a:lvl2pPr marL="914400" marR="0" lvl="1" indent="-228600" algn="l" rtl="0">
              <a:lnSpc>
                <a:spcPct val="100000"/>
              </a:lnSpc>
              <a:spcBef>
                <a:spcPts val="800"/>
              </a:spcBef>
              <a:spcAft>
                <a:spcPts val="0"/>
              </a:spcAft>
              <a:buClr>
                <a:srgbClr val="595959"/>
              </a:buClr>
              <a:buSzPts val="1800"/>
              <a:buFont typeface="Merriweather Sans"/>
              <a:buNone/>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700"/>
              </a:spcBef>
              <a:spcAft>
                <a:spcPts val="0"/>
              </a:spcAft>
              <a:buClr>
                <a:srgbClr val="595959"/>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600"/>
              </a:spcBef>
              <a:spcAft>
                <a:spcPts val="0"/>
              </a:spcAft>
              <a:buClr>
                <a:srgbClr val="595959"/>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100000"/>
              </a:lnSpc>
              <a:spcBef>
                <a:spcPts val="600"/>
              </a:spcBef>
              <a:spcAft>
                <a:spcPts val="0"/>
              </a:spcAft>
              <a:buClr>
                <a:srgbClr val="7F7F7F"/>
              </a:buClr>
              <a:buSzPts val="18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indent="-457200">
              <a:buFont typeface="Wingdings" panose="05000000000000000000" pitchFamily="2" charset="2"/>
              <a:buChar char="§"/>
            </a:pPr>
            <a:r>
              <a:rPr lang="en-US" sz="3200" kern="0" dirty="0"/>
              <a:t>Promotion of Science &amp; Technology</a:t>
            </a:r>
          </a:p>
          <a:p>
            <a:pPr indent="-457200">
              <a:buFont typeface="Wingdings" panose="05000000000000000000" pitchFamily="2" charset="2"/>
              <a:buChar char="§"/>
            </a:pPr>
            <a:r>
              <a:rPr lang="en-US" sz="3200" kern="0" dirty="0"/>
              <a:t>Federal R&amp;D Funding &amp; Programming </a:t>
            </a:r>
          </a:p>
          <a:p>
            <a:pPr indent="-457200">
              <a:buFont typeface="Wingdings" panose="05000000000000000000" pitchFamily="2" charset="2"/>
              <a:buChar char="§"/>
            </a:pPr>
            <a:r>
              <a:rPr lang="en-US" sz="3200" kern="0" dirty="0"/>
              <a:t>CHIPS Act Funding &amp; Programs</a:t>
            </a:r>
          </a:p>
          <a:p>
            <a:pPr indent="-457200">
              <a:buFont typeface="Wingdings" panose="05000000000000000000" pitchFamily="2" charset="2"/>
              <a:buChar char="§"/>
            </a:pPr>
            <a:r>
              <a:rPr lang="en-US" sz="3200" kern="0" dirty="0"/>
              <a:t>AI Regulations</a:t>
            </a:r>
          </a:p>
          <a:p>
            <a:pPr indent="-457200">
              <a:buFont typeface="Wingdings" panose="05000000000000000000" pitchFamily="2" charset="2"/>
              <a:buChar char="§"/>
            </a:pPr>
            <a:r>
              <a:rPr lang="en-US" sz="3200" kern="0" dirty="0"/>
              <a:t>Immigration</a:t>
            </a:r>
          </a:p>
          <a:p>
            <a:pPr indent="-457200">
              <a:buFont typeface="Wingdings" panose="05000000000000000000" pitchFamily="2" charset="2"/>
              <a:buChar char="§"/>
            </a:pPr>
            <a:r>
              <a:rPr lang="en-US" sz="3200" kern="0" dirty="0"/>
              <a:t>Energy</a:t>
            </a:r>
          </a:p>
          <a:p>
            <a:pPr indent="-457200">
              <a:buFont typeface="Wingdings" panose="05000000000000000000" pitchFamily="2" charset="2"/>
              <a:buChar char="§"/>
            </a:pPr>
            <a:r>
              <a:rPr lang="en-US" sz="3200" kern="0" dirty="0"/>
              <a:t>Space</a:t>
            </a:r>
          </a:p>
          <a:p>
            <a:endParaRPr lang="en-US" kern="0" dirty="0"/>
          </a:p>
        </p:txBody>
      </p:sp>
    </p:spTree>
    <p:extLst>
      <p:ext uri="{BB962C8B-B14F-4D97-AF65-F5344CB8AC3E}">
        <p14:creationId xmlns:p14="http://schemas.microsoft.com/office/powerpoint/2010/main" val="316527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C973-942D-1372-FADC-74509B326821}"/>
              </a:ext>
            </a:extLst>
          </p:cNvPr>
          <p:cNvSpPr>
            <a:spLocks noGrp="1"/>
          </p:cNvSpPr>
          <p:nvPr>
            <p:ph type="title"/>
          </p:nvPr>
        </p:nvSpPr>
        <p:spPr/>
        <p:txBody>
          <a:bodyPr/>
          <a:lstStyle/>
          <a:p>
            <a:r>
              <a:rPr lang="en-US" dirty="0"/>
              <a:t>IEEE-USA Congressional Visit Day</a:t>
            </a:r>
          </a:p>
        </p:txBody>
      </p:sp>
      <p:pic>
        <p:nvPicPr>
          <p:cNvPr id="6" name="Content Placeholder 5" descr="A collage of people posing for a photo&#10;&#10;Description automatically generated">
            <a:extLst>
              <a:ext uri="{FF2B5EF4-FFF2-40B4-BE49-F238E27FC236}">
                <a16:creationId xmlns:a16="http://schemas.microsoft.com/office/drawing/2014/main" id="{16A840EA-1503-6B86-BCA0-33232A4B37C7}"/>
              </a:ext>
            </a:extLst>
          </p:cNvPr>
          <p:cNvPicPr>
            <a:picLocks noGrp="1" noChangeAspect="1"/>
          </p:cNvPicPr>
          <p:nvPr>
            <p:ph sz="quarter" idx="14"/>
          </p:nvPr>
        </p:nvPicPr>
        <p:blipFill>
          <a:blip r:embed="rId2"/>
          <a:stretch>
            <a:fillRect/>
          </a:stretch>
        </p:blipFill>
        <p:spPr>
          <a:xfrm>
            <a:off x="8445500" y="1350645"/>
            <a:ext cx="3746500" cy="3746500"/>
          </a:xfrm>
        </p:spPr>
      </p:pic>
      <p:pic>
        <p:nvPicPr>
          <p:cNvPr id="8" name="Picture 7">
            <a:extLst>
              <a:ext uri="{FF2B5EF4-FFF2-40B4-BE49-F238E27FC236}">
                <a16:creationId xmlns:a16="http://schemas.microsoft.com/office/drawing/2014/main" id="{FA4493E0-1C0F-9A5E-7AD0-856FC4E2B606}"/>
              </a:ext>
            </a:extLst>
          </p:cNvPr>
          <p:cNvPicPr>
            <a:picLocks noChangeAspect="1"/>
          </p:cNvPicPr>
          <p:nvPr/>
        </p:nvPicPr>
        <p:blipFill>
          <a:blip r:embed="rId3"/>
          <a:stretch>
            <a:fillRect/>
          </a:stretch>
        </p:blipFill>
        <p:spPr>
          <a:xfrm>
            <a:off x="267493" y="1398851"/>
            <a:ext cx="7434263" cy="1510453"/>
          </a:xfrm>
          <a:prstGeom prst="rect">
            <a:avLst/>
          </a:prstGeom>
        </p:spPr>
      </p:pic>
      <p:sp>
        <p:nvSpPr>
          <p:cNvPr id="10" name="TextBox 9">
            <a:extLst>
              <a:ext uri="{FF2B5EF4-FFF2-40B4-BE49-F238E27FC236}">
                <a16:creationId xmlns:a16="http://schemas.microsoft.com/office/drawing/2014/main" id="{791FF552-F35A-F2DD-446D-8D06A280C580}"/>
              </a:ext>
            </a:extLst>
          </p:cNvPr>
          <p:cNvSpPr txBox="1"/>
          <p:nvPr/>
        </p:nvSpPr>
        <p:spPr>
          <a:xfrm>
            <a:off x="1355514" y="3429000"/>
            <a:ext cx="6891748" cy="2246769"/>
          </a:xfrm>
          <a:prstGeom prst="rect">
            <a:avLst/>
          </a:prstGeom>
          <a:noFill/>
          <a:ln>
            <a:noFill/>
          </a:ln>
        </p:spPr>
        <p:txBody>
          <a:bodyPr wrap="square">
            <a:spAutoFit/>
          </a:bodyPr>
          <a:lstStyle/>
          <a:p>
            <a:pPr algn="l"/>
            <a:r>
              <a:rPr lang="en-US" b="1" i="0" dirty="0">
                <a:solidFill>
                  <a:srgbClr val="262626"/>
                </a:solidFill>
                <a:effectLst/>
                <a:latin typeface="Open Sans" panose="020B0606030504020204" pitchFamily="34" charset="0"/>
              </a:rPr>
              <a:t>When/Where:</a:t>
            </a:r>
            <a:r>
              <a:rPr lang="en-US" b="0" i="0" dirty="0">
                <a:solidFill>
                  <a:srgbClr val="262626"/>
                </a:solidFill>
                <a:effectLst/>
                <a:latin typeface="Open Sans" panose="020B0606030504020204" pitchFamily="34" charset="0"/>
              </a:rPr>
              <a:t> 8-9 April 2025  |  Washington, D.C.</a:t>
            </a:r>
          </a:p>
          <a:p>
            <a:pPr algn="l"/>
            <a:r>
              <a:rPr lang="en-US" b="0" i="0" dirty="0">
                <a:solidFill>
                  <a:srgbClr val="262626"/>
                </a:solidFill>
                <a:effectLst/>
                <a:latin typeface="Open Sans" panose="020B0606030504020204" pitchFamily="34" charset="0"/>
              </a:rPr>
              <a:t>IEEE-USA Congressional Visits Day (CVD) is an annual event that brings engineers, scientists, mathematicians, researchers, educators, and technology executives to Washington to raise visibility of and support for engineering and technology. This premier event is open to all IEEE members in the United States.</a:t>
            </a:r>
          </a:p>
          <a:p>
            <a:pPr algn="l"/>
            <a:endParaRPr lang="en-US" b="0" i="0" dirty="0">
              <a:solidFill>
                <a:srgbClr val="262626"/>
              </a:solidFill>
              <a:effectLst/>
              <a:latin typeface="Open Sans" panose="020B0606030504020204" pitchFamily="34" charset="0"/>
            </a:endParaRPr>
          </a:p>
          <a:p>
            <a:pPr algn="l"/>
            <a:r>
              <a:rPr lang="en-US" b="1" i="0" dirty="0">
                <a:solidFill>
                  <a:srgbClr val="262626"/>
                </a:solidFill>
                <a:effectLst/>
                <a:latin typeface="var(--h2_typography-font-family)"/>
              </a:rPr>
              <a:t>CVD’s Objectives</a:t>
            </a:r>
          </a:p>
          <a:p>
            <a:pPr algn="l"/>
            <a:r>
              <a:rPr lang="en-US" b="0" i="0" dirty="0">
                <a:solidFill>
                  <a:srgbClr val="262626"/>
                </a:solidFill>
                <a:effectLst/>
                <a:latin typeface="Open Sans" panose="020B0606030504020204" pitchFamily="34" charset="0"/>
              </a:rPr>
              <a:t>CVD is an opportunity to introduce yourself, your colleagues, your company, and your profession to our elected officials. It also a great opportunity to discuss legislation and issues that are uniquely important to IEEE members.</a:t>
            </a:r>
          </a:p>
        </p:txBody>
      </p:sp>
    </p:spTree>
    <p:extLst>
      <p:ext uri="{BB962C8B-B14F-4D97-AF65-F5344CB8AC3E}">
        <p14:creationId xmlns:p14="http://schemas.microsoft.com/office/powerpoint/2010/main" val="1299643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7"/>
          <p:cNvSpPr txBox="1">
            <a:spLocks noGrp="1"/>
          </p:cNvSpPr>
          <p:nvPr>
            <p:ph type="title"/>
          </p:nvPr>
        </p:nvSpPr>
        <p:spPr>
          <a:xfrm>
            <a:off x="1461224" y="393361"/>
            <a:ext cx="10416864" cy="1076325"/>
          </a:xfrm>
        </p:spPr>
        <p:txBody>
          <a:bodyPr/>
          <a:lstStyle/>
          <a:p>
            <a:pPr lvl="0"/>
            <a:r>
              <a:rPr lang="en-US" sz="2800" dirty="0">
                <a:latin typeface="Segoe UI" panose="020B0502040204020203" pitchFamily="34" charset="0"/>
                <a:cs typeface="Segoe UI" panose="020B0502040204020203" pitchFamily="34" charset="0"/>
              </a:rPr>
              <a:t>TRENDING ON IEEE-USA InSight</a:t>
            </a:r>
          </a:p>
        </p:txBody>
      </p:sp>
      <p:grpSp>
        <p:nvGrpSpPr>
          <p:cNvPr id="4" name="Group 3">
            <a:extLst>
              <a:ext uri="{FF2B5EF4-FFF2-40B4-BE49-F238E27FC236}">
                <a16:creationId xmlns:a16="http://schemas.microsoft.com/office/drawing/2014/main" id="{B81BECCB-75B1-3DB8-A16F-4C2574094038}"/>
              </a:ext>
            </a:extLst>
          </p:cNvPr>
          <p:cNvGrpSpPr/>
          <p:nvPr/>
        </p:nvGrpSpPr>
        <p:grpSpPr>
          <a:xfrm>
            <a:off x="5345805" y="3668546"/>
            <a:ext cx="2792117" cy="2020288"/>
            <a:chOff x="5345805" y="3715681"/>
            <a:chExt cx="2792117" cy="2020288"/>
          </a:xfrm>
        </p:grpSpPr>
        <p:sp>
          <p:nvSpPr>
            <p:cNvPr id="7" name="Rectangle 6"/>
            <p:cNvSpPr/>
            <p:nvPr/>
          </p:nvSpPr>
          <p:spPr>
            <a:xfrm>
              <a:off x="5353834" y="5274304"/>
              <a:ext cx="2784088" cy="461665"/>
            </a:xfrm>
            <a:prstGeom prst="rect">
              <a:avLst/>
            </a:prstGeom>
          </p:spPr>
          <p:txBody>
            <a:bodyPr wrap="square">
              <a:spAutoFit/>
            </a:bodyPr>
            <a:lstStyle/>
            <a:p>
              <a:pPr algn="ctr">
                <a:spcAft>
                  <a:spcPts val="0"/>
                </a:spcAft>
              </a:pPr>
              <a:r>
                <a:rPr lang="en-US" sz="1200" b="1" dirty="0">
                  <a:solidFill>
                    <a:srgbClr val="153A5E"/>
                  </a:solidFill>
                  <a:latin typeface="+mn-lt"/>
                </a:rPr>
                <a:t>Six Things To Know </a:t>
              </a:r>
              <a:br>
                <a:rPr lang="en-US" sz="1200" b="1" dirty="0">
                  <a:solidFill>
                    <a:srgbClr val="153A5E"/>
                  </a:solidFill>
                  <a:latin typeface="+mn-lt"/>
                </a:rPr>
              </a:br>
              <a:r>
                <a:rPr lang="en-US" sz="1200" b="1" dirty="0">
                  <a:solidFill>
                    <a:srgbClr val="153A5E"/>
                  </a:solidFill>
                  <a:latin typeface="+mn-lt"/>
                </a:rPr>
                <a:t>About Your Boss</a:t>
              </a: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345805" y="3715681"/>
              <a:ext cx="2647703" cy="14935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5" name="Group 4">
            <a:extLst>
              <a:ext uri="{FF2B5EF4-FFF2-40B4-BE49-F238E27FC236}">
                <a16:creationId xmlns:a16="http://schemas.microsoft.com/office/drawing/2014/main" id="{2BE844E2-481A-1BDE-9748-FCE2B16E909E}"/>
              </a:ext>
            </a:extLst>
          </p:cNvPr>
          <p:cNvGrpSpPr/>
          <p:nvPr/>
        </p:nvGrpSpPr>
        <p:grpSpPr>
          <a:xfrm>
            <a:off x="8502172" y="3663615"/>
            <a:ext cx="2784088" cy="1998957"/>
            <a:chOff x="8581161" y="3710750"/>
            <a:chExt cx="2784088" cy="1998957"/>
          </a:xfrm>
        </p:grpSpPr>
        <p:sp>
          <p:nvSpPr>
            <p:cNvPr id="8" name="Rectangle 7"/>
            <p:cNvSpPr/>
            <p:nvPr/>
          </p:nvSpPr>
          <p:spPr>
            <a:xfrm>
              <a:off x="8581161" y="5248042"/>
              <a:ext cx="2784088" cy="461665"/>
            </a:xfrm>
            <a:prstGeom prst="rect">
              <a:avLst/>
            </a:prstGeom>
          </p:spPr>
          <p:txBody>
            <a:bodyPr wrap="square">
              <a:spAutoFit/>
            </a:bodyPr>
            <a:lstStyle/>
            <a:p>
              <a:pPr algn="ctr">
                <a:spcAft>
                  <a:spcPts val="0"/>
                </a:spcAft>
                <a:buClrTx/>
              </a:pPr>
              <a:r>
                <a:rPr lang="en-US" sz="1200" b="1" dirty="0">
                  <a:solidFill>
                    <a:srgbClr val="153A5E"/>
                  </a:solidFill>
                  <a:latin typeface="+mn-lt"/>
                </a:rPr>
                <a:t>Eight Key Skills Needed to Effectively Manage People</a:t>
              </a: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649354" y="3710750"/>
              <a:ext cx="2647703" cy="14935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3" name="Group 2">
            <a:extLst>
              <a:ext uri="{FF2B5EF4-FFF2-40B4-BE49-F238E27FC236}">
                <a16:creationId xmlns:a16="http://schemas.microsoft.com/office/drawing/2014/main" id="{894994EE-064C-CFEB-4CB1-62EA6EF63343}"/>
              </a:ext>
            </a:extLst>
          </p:cNvPr>
          <p:cNvGrpSpPr/>
          <p:nvPr/>
        </p:nvGrpSpPr>
        <p:grpSpPr>
          <a:xfrm>
            <a:off x="2070847" y="3663616"/>
            <a:ext cx="2784088" cy="1998956"/>
            <a:chOff x="1956269" y="3872981"/>
            <a:chExt cx="2784088" cy="1998956"/>
          </a:xfrm>
        </p:grpSpPr>
        <p:sp>
          <p:nvSpPr>
            <p:cNvPr id="9" name="Rectangle 8"/>
            <p:cNvSpPr/>
            <p:nvPr/>
          </p:nvSpPr>
          <p:spPr>
            <a:xfrm>
              <a:off x="1956269" y="5410272"/>
              <a:ext cx="2784088" cy="461665"/>
            </a:xfrm>
            <a:prstGeom prst="rect">
              <a:avLst/>
            </a:prstGeom>
          </p:spPr>
          <p:txBody>
            <a:bodyPr wrap="square">
              <a:spAutoFit/>
            </a:bodyPr>
            <a:lstStyle/>
            <a:p>
              <a:pPr algn="ctr">
                <a:spcAft>
                  <a:spcPts val="0"/>
                </a:spcAft>
              </a:pPr>
              <a:r>
                <a:rPr lang="en-US" sz="1200" b="1" dirty="0">
                  <a:solidFill>
                    <a:srgbClr val="153A5E"/>
                  </a:solidFill>
                  <a:latin typeface="+mn-lt"/>
                </a:rPr>
                <a:t>Reset, Reflect, Repeat: </a:t>
              </a:r>
              <a:br>
                <a:rPr lang="en-US" sz="1200" b="1" dirty="0">
                  <a:solidFill>
                    <a:srgbClr val="153A5E"/>
                  </a:solidFill>
                  <a:latin typeface="+mn-lt"/>
                </a:rPr>
              </a:br>
              <a:r>
                <a:rPr lang="en-US" sz="1200" b="1" dirty="0">
                  <a:solidFill>
                    <a:srgbClr val="153A5E"/>
                  </a:solidFill>
                  <a:latin typeface="+mn-lt"/>
                </a:rPr>
                <a:t>Leaning into Discomfort</a:t>
              </a:r>
            </a:p>
          </p:txBody>
        </p:sp>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2042257" y="3872981"/>
              <a:ext cx="2612113" cy="147349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15" name="Group 14"/>
          <p:cNvGrpSpPr/>
          <p:nvPr/>
        </p:nvGrpSpPr>
        <p:grpSpPr>
          <a:xfrm>
            <a:off x="5277612" y="1395928"/>
            <a:ext cx="2784088" cy="2011196"/>
            <a:chOff x="4959783" y="1546690"/>
            <a:chExt cx="2784088" cy="2011196"/>
          </a:xfrm>
        </p:grpSpPr>
        <p:sp>
          <p:nvSpPr>
            <p:cNvPr id="22" name="Rectangle 21"/>
            <p:cNvSpPr/>
            <p:nvPr/>
          </p:nvSpPr>
          <p:spPr>
            <a:xfrm>
              <a:off x="4959783" y="3096221"/>
              <a:ext cx="2784088" cy="461665"/>
            </a:xfrm>
            <a:prstGeom prst="rect">
              <a:avLst/>
            </a:prstGeom>
          </p:spPr>
          <p:txBody>
            <a:bodyPr wrap="square">
              <a:spAutoFit/>
            </a:bodyPr>
            <a:lstStyle/>
            <a:p>
              <a:pPr algn="ctr">
                <a:spcAft>
                  <a:spcPts val="0"/>
                </a:spcAft>
              </a:pPr>
              <a:r>
                <a:rPr lang="en-US" sz="1200" b="1" dirty="0">
                  <a:solidFill>
                    <a:srgbClr val="153A5E"/>
                  </a:solidFill>
                  <a:latin typeface="+mn-lt"/>
                </a:rPr>
                <a:t>Unleashing Your Potential </a:t>
              </a:r>
              <a:br>
                <a:rPr lang="en-US" sz="1200" b="1" dirty="0">
                  <a:solidFill>
                    <a:srgbClr val="153A5E"/>
                  </a:solidFill>
                  <a:latin typeface="+mn-lt"/>
                </a:rPr>
              </a:br>
              <a:r>
                <a:rPr lang="en-US" sz="1200" b="1" dirty="0">
                  <a:solidFill>
                    <a:srgbClr val="153A5E"/>
                  </a:solidFill>
                  <a:latin typeface="+mn-lt"/>
                </a:rPr>
                <a:t>Through Microlearning</a:t>
              </a:r>
            </a:p>
          </p:txBody>
        </p:sp>
        <p:pic>
          <p:nvPicPr>
            <p:cNvPr id="23" name="Picture 22"/>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5027976" y="1546690"/>
              <a:ext cx="2647703" cy="14935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16" name="Group 15"/>
          <p:cNvGrpSpPr/>
          <p:nvPr/>
        </p:nvGrpSpPr>
        <p:grpSpPr>
          <a:xfrm>
            <a:off x="8570365" y="1395928"/>
            <a:ext cx="2784088" cy="2002052"/>
            <a:chOff x="8331525" y="1546690"/>
            <a:chExt cx="2784088" cy="2002052"/>
          </a:xfrm>
        </p:grpSpPr>
        <p:sp>
          <p:nvSpPr>
            <p:cNvPr id="20" name="Rectangle 19"/>
            <p:cNvSpPr/>
            <p:nvPr/>
          </p:nvSpPr>
          <p:spPr>
            <a:xfrm>
              <a:off x="8331525" y="3087077"/>
              <a:ext cx="2784088" cy="461665"/>
            </a:xfrm>
            <a:prstGeom prst="rect">
              <a:avLst/>
            </a:prstGeom>
          </p:spPr>
          <p:txBody>
            <a:bodyPr wrap="square">
              <a:spAutoFit/>
            </a:bodyPr>
            <a:lstStyle/>
            <a:p>
              <a:pPr algn="ctr">
                <a:spcAft>
                  <a:spcPts val="0"/>
                </a:spcAft>
              </a:pPr>
              <a:r>
                <a:rPr lang="en-US" sz="1200" b="1" dirty="0">
                  <a:solidFill>
                    <a:srgbClr val="153A5E"/>
                  </a:solidFill>
                  <a:latin typeface="+mn-lt"/>
                </a:rPr>
                <a:t>Embrace Change and Thrive</a:t>
              </a:r>
              <a:br>
                <a:rPr lang="en-US" sz="1200" b="1" dirty="0">
                  <a:solidFill>
                    <a:srgbClr val="153A5E"/>
                  </a:solidFill>
                  <a:latin typeface="+mn-lt"/>
                </a:rPr>
              </a:br>
              <a:r>
                <a:rPr lang="en-US" sz="1200" b="1" dirty="0">
                  <a:solidFill>
                    <a:srgbClr val="153A5E"/>
                  </a:solidFill>
                  <a:latin typeface="+mn-lt"/>
                </a:rPr>
                <a:t>in the Next Quarter-Century</a:t>
              </a:r>
            </a:p>
          </p:txBody>
        </p:sp>
        <p:pic>
          <p:nvPicPr>
            <p:cNvPr id="21" name="Picture 20"/>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8331525" y="1546690"/>
              <a:ext cx="2647703" cy="14935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grpSp>
        <p:nvGrpSpPr>
          <p:cNvPr id="17" name="Group 16"/>
          <p:cNvGrpSpPr/>
          <p:nvPr/>
        </p:nvGrpSpPr>
        <p:grpSpPr>
          <a:xfrm>
            <a:off x="1832815" y="1426260"/>
            <a:ext cx="3224561" cy="1996745"/>
            <a:chOff x="1651874" y="1577022"/>
            <a:chExt cx="3224561" cy="1996745"/>
          </a:xfrm>
        </p:grpSpPr>
        <p:sp>
          <p:nvSpPr>
            <p:cNvPr id="18" name="Rectangle 17"/>
            <p:cNvSpPr/>
            <p:nvPr/>
          </p:nvSpPr>
          <p:spPr>
            <a:xfrm>
              <a:off x="1651874" y="3112102"/>
              <a:ext cx="3224561" cy="461665"/>
            </a:xfrm>
            <a:prstGeom prst="rect">
              <a:avLst/>
            </a:prstGeom>
          </p:spPr>
          <p:txBody>
            <a:bodyPr wrap="square">
              <a:spAutoFit/>
            </a:bodyPr>
            <a:lstStyle/>
            <a:p>
              <a:pPr algn="ctr">
                <a:spcAft>
                  <a:spcPts val="0"/>
                </a:spcAft>
              </a:pPr>
              <a:r>
                <a:rPr lang="sv-SE" sz="1200" b="1" dirty="0">
                  <a:solidFill>
                    <a:srgbClr val="153A5E"/>
                  </a:solidFill>
                  <a:latin typeface="+mn-lt"/>
                </a:rPr>
                <a:t>Hard Skills Impress;</a:t>
              </a:r>
              <a:br>
                <a:rPr lang="sv-SE" sz="1200" b="1" dirty="0">
                  <a:solidFill>
                    <a:srgbClr val="153A5E"/>
                  </a:solidFill>
                  <a:latin typeface="+mn-lt"/>
                </a:rPr>
              </a:br>
              <a:r>
                <a:rPr lang="sv-SE" sz="1200" b="1" dirty="0">
                  <a:solidFill>
                    <a:srgbClr val="153A5E"/>
                  </a:solidFill>
                  <a:latin typeface="+mn-lt"/>
                </a:rPr>
                <a:t>Soft Skills Persuade</a:t>
              </a:r>
              <a:endParaRPr lang="en-US" sz="1200" b="1" dirty="0">
                <a:solidFill>
                  <a:srgbClr val="153A5E"/>
                </a:solidFill>
                <a:latin typeface="+mn-lt"/>
              </a:endParaRPr>
            </a:p>
          </p:txBody>
        </p:sp>
        <p:pic>
          <p:nvPicPr>
            <p:cNvPr id="19" name="Picture 18"/>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1940304" y="1577022"/>
              <a:ext cx="2647703" cy="14935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
        <p:nvSpPr>
          <p:cNvPr id="2" name="AutoShape 2" descr="What You Should Know About AI, and How it Should Change the Way You Work">
            <a:extLst>
              <a:ext uri="{FF2B5EF4-FFF2-40B4-BE49-F238E27FC236}">
                <a16:creationId xmlns:a16="http://schemas.microsoft.com/office/drawing/2014/main" id="{638A6241-BF43-07B5-D0F1-411870977C46}"/>
              </a:ext>
            </a:extLst>
          </p:cNvPr>
          <p:cNvSpPr>
            <a:spLocks noChangeAspect="1" noChangeArrowheads="1"/>
          </p:cNvSpPr>
          <p:nvPr/>
        </p:nvSpPr>
        <p:spPr bwMode="auto">
          <a:xfrm>
            <a:off x="5943600" y="32294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57938EE5-114D-4F07-4C38-1828B1C1C6BB}"/>
              </a:ext>
            </a:extLst>
          </p:cNvPr>
          <p:cNvSpPr/>
          <p:nvPr/>
        </p:nvSpPr>
        <p:spPr>
          <a:xfrm>
            <a:off x="2375716" y="5850358"/>
            <a:ext cx="3461204" cy="523220"/>
          </a:xfrm>
          <a:prstGeom prst="rect">
            <a:avLst/>
          </a:prstGeom>
        </p:spPr>
        <p:txBody>
          <a:bodyPr wrap="none">
            <a:spAutoFit/>
          </a:bodyPr>
          <a:lstStyle/>
          <a:p>
            <a:pPr algn="ctr"/>
            <a:r>
              <a:rPr lang="en-US" sz="2800" b="1" dirty="0">
                <a:solidFill>
                  <a:srgbClr val="1E5184"/>
                </a:solidFill>
                <a:latin typeface="+mn-lt"/>
                <a:hlinkClick r:id="rId9">
                  <a:extLst>
                    <a:ext uri="{A12FA001-AC4F-418D-AE19-62706E023703}">
                      <ahyp:hlinkClr xmlns:ahyp="http://schemas.microsoft.com/office/drawing/2018/hyperlinkcolor" val="tx"/>
                    </a:ext>
                  </a:extLst>
                </a:hlinkClick>
              </a:rPr>
              <a:t>insight.ieeeusa.org</a:t>
            </a:r>
            <a:endParaRPr lang="en-US" sz="2800" b="1" dirty="0">
              <a:solidFill>
                <a:srgbClr val="1E5184"/>
              </a:solidFill>
              <a:latin typeface="+mn-lt"/>
            </a:endParaRPr>
          </a:p>
        </p:txBody>
      </p:sp>
      <p:pic>
        <p:nvPicPr>
          <p:cNvPr id="10" name="Picture 9">
            <a:extLst>
              <a:ext uri="{FF2B5EF4-FFF2-40B4-BE49-F238E27FC236}">
                <a16:creationId xmlns:a16="http://schemas.microsoft.com/office/drawing/2014/main" id="{0F385800-75FF-81CD-F3F7-50837F2E7F2B}"/>
              </a:ext>
            </a:extLst>
          </p:cNvPr>
          <p:cNvPicPr>
            <a:picLocks noChangeAspect="1"/>
          </p:cNvPicPr>
          <p:nvPr/>
        </p:nvPicPr>
        <p:blipFill>
          <a:blip r:embed="rId10"/>
          <a:srcRect/>
          <a:stretch/>
        </p:blipFill>
        <p:spPr>
          <a:xfrm>
            <a:off x="1570745" y="5763485"/>
            <a:ext cx="696967" cy="696967"/>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59C0B2CF-F857-8BA4-59EC-822B131EF6A5}"/>
              </a:ext>
            </a:extLst>
          </p:cNvPr>
          <p:cNvSpPr txBox="1"/>
          <p:nvPr/>
        </p:nvSpPr>
        <p:spPr>
          <a:xfrm>
            <a:off x="2305833" y="101850"/>
            <a:ext cx="9048620" cy="584775"/>
          </a:xfrm>
          <a:prstGeom prst="rect">
            <a:avLst/>
          </a:prstGeom>
          <a:noFill/>
        </p:spPr>
        <p:txBody>
          <a:bodyPr wrap="square">
            <a:spAutoFit/>
          </a:bodyPr>
          <a:lstStyle/>
          <a:p>
            <a:pPr algn="ctr"/>
            <a:r>
              <a:rPr lang="en-US" sz="3200" b="0" i="0" u="none" strike="noStrike" cap="none" dirty="0">
                <a:solidFill>
                  <a:schemeClr val="tx1"/>
                </a:solidFill>
                <a:latin typeface="Arial"/>
                <a:ea typeface="Arial"/>
                <a:cs typeface="Arial"/>
                <a:sym typeface="Arial"/>
              </a:rPr>
              <a:t>IEEE-USA Career and Members Services</a:t>
            </a:r>
            <a:endParaRPr lang="en-US" sz="3200" dirty="0">
              <a:solidFill>
                <a:schemeClr val="tx1"/>
              </a:solidFill>
            </a:endParaRPr>
          </a:p>
        </p:txBody>
      </p:sp>
    </p:spTree>
    <p:extLst>
      <p:ext uri="{BB962C8B-B14F-4D97-AF65-F5344CB8AC3E}">
        <p14:creationId xmlns:p14="http://schemas.microsoft.com/office/powerpoint/2010/main" val="89854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body" idx="1"/>
          </p:nvPr>
        </p:nvSpPr>
        <p:spPr>
          <a:xfrm>
            <a:off x="1567984" y="1556943"/>
            <a:ext cx="6209294" cy="514997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153A5E"/>
              </a:buClr>
              <a:buSzPts val="2160"/>
              <a:buFont typeface="Arial"/>
              <a:buChar char="▪"/>
            </a:pPr>
            <a:r>
              <a:rPr lang="en-US" sz="1500" dirty="0"/>
              <a:t>At IEEE President Tom Coughlin’s request, we took on producing/directing a video project to raise the visibility of IEEE members all over the globe. This </a:t>
            </a:r>
            <a:r>
              <a:rPr lang="en-US" sz="1500" b="1" dirty="0"/>
              <a:t>“IEEE is my Professional Home” </a:t>
            </a:r>
            <a:r>
              <a:rPr lang="en-US" sz="1500" dirty="0"/>
              <a:t>campaign is a continuation of something we started in late 2019 called “IEEE-USA is my Competitive Edge” – and has been highly successful.</a:t>
            </a:r>
            <a:endParaRPr sz="1500" dirty="0"/>
          </a:p>
          <a:p>
            <a:pPr marL="457200" lvl="0" indent="-457200" algn="l" rtl="0">
              <a:spcBef>
                <a:spcPts val="1800"/>
              </a:spcBef>
              <a:spcAft>
                <a:spcPts val="0"/>
              </a:spcAft>
              <a:buClr>
                <a:srgbClr val="153A5E"/>
              </a:buClr>
              <a:buSzPts val="2160"/>
              <a:buFont typeface="Arial"/>
              <a:buChar char="▪"/>
            </a:pPr>
            <a:r>
              <a:rPr lang="en-US" sz="1500" dirty="0"/>
              <a:t>We filmed members in Tokyo, Japan; Glasgow, Scotland; London, England &amp; Belfast, Northern Ireland.  </a:t>
            </a:r>
            <a:endParaRPr sz="1500" dirty="0"/>
          </a:p>
          <a:p>
            <a:pPr marL="457200" lvl="0" indent="-457200" algn="l" rtl="0">
              <a:spcBef>
                <a:spcPts val="1800"/>
              </a:spcBef>
              <a:spcAft>
                <a:spcPts val="0"/>
              </a:spcAft>
              <a:buClr>
                <a:srgbClr val="153A5E"/>
              </a:buClr>
              <a:buSzPts val="2160"/>
              <a:buFont typeface="Arial"/>
              <a:buChar char="▪"/>
            </a:pPr>
            <a:r>
              <a:rPr lang="en-US" sz="1500" dirty="0"/>
              <a:t>Work is </a:t>
            </a:r>
            <a:r>
              <a:rPr lang="en-US" sz="1500" b="1" i="1" dirty="0"/>
              <a:t>now complete on the 7 video spots </a:t>
            </a:r>
            <a:endParaRPr lang="en-US" sz="1500" dirty="0"/>
          </a:p>
          <a:p>
            <a:pPr marL="457200" lvl="0" indent="-457200" algn="l" rtl="0">
              <a:spcBef>
                <a:spcPts val="1800"/>
              </a:spcBef>
              <a:spcAft>
                <a:spcPts val="0"/>
              </a:spcAft>
              <a:buClr>
                <a:srgbClr val="153A5E"/>
              </a:buClr>
              <a:buSzPts val="2160"/>
              <a:buFont typeface="Arial"/>
              <a:buChar char="▪"/>
            </a:pPr>
            <a:r>
              <a:rPr lang="en-US" sz="1500" dirty="0"/>
              <a:t>NIC approved additional funding of $150k late last year to help promote the videos in 2025. 50k for Japan, 50k for the UK and 50k for US marketing purposes via streaming, cable and over the air TV. </a:t>
            </a:r>
          </a:p>
          <a:p>
            <a:pPr marL="457200" lvl="0" indent="-457200" algn="l" rtl="0">
              <a:spcBef>
                <a:spcPts val="1800"/>
              </a:spcBef>
              <a:spcAft>
                <a:spcPts val="0"/>
              </a:spcAft>
              <a:buClr>
                <a:srgbClr val="153A5E"/>
              </a:buClr>
              <a:buSzPts val="2160"/>
              <a:buFont typeface="Arial"/>
              <a:buChar char="▪"/>
            </a:pPr>
            <a:r>
              <a:rPr lang="en-US" sz="1500" dirty="0"/>
              <a:t>Spots will begin airing on those markets in the months ahead, along with organic social media, YouTube and more.</a:t>
            </a:r>
            <a:endParaRPr sz="1500" dirty="0"/>
          </a:p>
        </p:txBody>
      </p:sp>
      <p:sp>
        <p:nvSpPr>
          <p:cNvPr id="127" name="Google Shape;127;p4"/>
          <p:cNvSpPr txBox="1">
            <a:spLocks noGrp="1"/>
          </p:cNvSpPr>
          <p:nvPr>
            <p:ph type="title"/>
          </p:nvPr>
        </p:nvSpPr>
        <p:spPr>
          <a:xfrm>
            <a:off x="1413511" y="543362"/>
            <a:ext cx="10416864" cy="1076325"/>
          </a:xfrm>
          <a:prstGeom prst="rect">
            <a:avLst/>
          </a:prstGeom>
          <a:noFill/>
          <a:ln>
            <a:noFill/>
          </a:ln>
        </p:spPr>
        <p:txBody>
          <a:bodyPr spcFirstLastPara="1" wrap="square" lIns="91425" tIns="45700" rIns="91425" bIns="45700" anchor="ctr" anchorCtr="0">
            <a:noAutofit/>
          </a:bodyPr>
          <a:lstStyle/>
          <a:p>
            <a:pPr marL="0" lvl="0" indent="0" algn="l" rtl="0">
              <a:lnSpc>
                <a:spcPct val="88888"/>
              </a:lnSpc>
              <a:spcBef>
                <a:spcPts val="0"/>
              </a:spcBef>
              <a:spcAft>
                <a:spcPts val="0"/>
              </a:spcAft>
              <a:buNone/>
            </a:pPr>
            <a:r>
              <a:rPr lang="en-US" sz="3200" dirty="0">
                <a:latin typeface="Segoe UI" panose="020B0502040204020203" pitchFamily="34" charset="0"/>
                <a:cs typeface="Segoe UI" panose="020B0502040204020203" pitchFamily="34" charset="0"/>
              </a:rPr>
              <a:t>IEEE PROFESSIONAL HOME CAMPAIGN</a:t>
            </a:r>
            <a:endParaRPr sz="3200" dirty="0">
              <a:latin typeface="Segoe UI" panose="020B0502040204020203" pitchFamily="34" charset="0"/>
              <a:cs typeface="Segoe UI" panose="020B0502040204020203" pitchFamily="34" charset="0"/>
            </a:endParaRPr>
          </a:p>
        </p:txBody>
      </p:sp>
      <p:pic>
        <p:nvPicPr>
          <p:cNvPr id="128" name="Google Shape;128;p4"/>
          <p:cNvPicPr preferRelativeResize="0"/>
          <p:nvPr/>
        </p:nvPicPr>
        <p:blipFill rotWithShape="1">
          <a:blip r:embed="rId3">
            <a:alphaModFix/>
          </a:blip>
          <a:srcRect/>
          <a:stretch/>
        </p:blipFill>
        <p:spPr>
          <a:xfrm>
            <a:off x="9929666" y="1371600"/>
            <a:ext cx="1900709" cy="1069149"/>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29" name="Google Shape;129;p4"/>
          <p:cNvPicPr preferRelativeResize="0"/>
          <p:nvPr/>
        </p:nvPicPr>
        <p:blipFill rotWithShape="1">
          <a:blip r:embed="rId4">
            <a:alphaModFix/>
          </a:blip>
          <a:srcRect/>
          <a:stretch/>
        </p:blipFill>
        <p:spPr>
          <a:xfrm>
            <a:off x="9925263" y="2552750"/>
            <a:ext cx="1910179" cy="107447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30" name="Google Shape;130;p4"/>
          <p:cNvPicPr preferRelativeResize="0"/>
          <p:nvPr/>
        </p:nvPicPr>
        <p:blipFill rotWithShape="1">
          <a:blip r:embed="rId5">
            <a:alphaModFix/>
          </a:blip>
          <a:srcRect/>
          <a:stretch/>
        </p:blipFill>
        <p:spPr>
          <a:xfrm>
            <a:off x="9925262" y="3739227"/>
            <a:ext cx="1910179" cy="107447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31" name="Google Shape;131;p4"/>
          <p:cNvPicPr preferRelativeResize="0"/>
          <p:nvPr/>
        </p:nvPicPr>
        <p:blipFill rotWithShape="1">
          <a:blip r:embed="rId6">
            <a:alphaModFix/>
          </a:blip>
          <a:srcRect/>
          <a:stretch/>
        </p:blipFill>
        <p:spPr>
          <a:xfrm>
            <a:off x="9925262" y="4922779"/>
            <a:ext cx="1910180" cy="107447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32" name="Google Shape;132;p4"/>
          <p:cNvPicPr preferRelativeResize="0"/>
          <p:nvPr/>
        </p:nvPicPr>
        <p:blipFill rotWithShape="1">
          <a:blip r:embed="rId7">
            <a:alphaModFix/>
          </a:blip>
          <a:srcRect/>
          <a:stretch/>
        </p:blipFill>
        <p:spPr>
          <a:xfrm>
            <a:off x="7940015" y="1371600"/>
            <a:ext cx="1900709" cy="1069149"/>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33" name="Google Shape;133;p4"/>
          <p:cNvPicPr preferRelativeResize="0"/>
          <p:nvPr/>
        </p:nvPicPr>
        <p:blipFill rotWithShape="1">
          <a:blip r:embed="rId8">
            <a:alphaModFix/>
          </a:blip>
          <a:srcRect/>
          <a:stretch/>
        </p:blipFill>
        <p:spPr>
          <a:xfrm>
            <a:off x="7935883" y="2552750"/>
            <a:ext cx="1913467" cy="1076325"/>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34" name="Google Shape;134;p4"/>
          <p:cNvPicPr preferRelativeResize="0"/>
          <p:nvPr/>
        </p:nvPicPr>
        <p:blipFill rotWithShape="1">
          <a:blip r:embed="rId9">
            <a:alphaModFix/>
          </a:blip>
          <a:srcRect/>
          <a:stretch/>
        </p:blipFill>
        <p:spPr>
          <a:xfrm>
            <a:off x="7939171" y="3739227"/>
            <a:ext cx="1910179" cy="107447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35" name="Google Shape;135;p4"/>
          <p:cNvPicPr preferRelativeResize="0"/>
          <p:nvPr/>
        </p:nvPicPr>
        <p:blipFill rotWithShape="1">
          <a:blip r:embed="rId10">
            <a:alphaModFix/>
          </a:blip>
          <a:srcRect/>
          <a:stretch/>
        </p:blipFill>
        <p:spPr>
          <a:xfrm>
            <a:off x="7939170" y="4922780"/>
            <a:ext cx="1910179" cy="107447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2" name="TextBox 1">
            <a:extLst>
              <a:ext uri="{FF2B5EF4-FFF2-40B4-BE49-F238E27FC236}">
                <a16:creationId xmlns:a16="http://schemas.microsoft.com/office/drawing/2014/main" id="{F03031A8-6E93-FB1C-B75C-82550006C5E2}"/>
              </a:ext>
            </a:extLst>
          </p:cNvPr>
          <p:cNvSpPr txBox="1"/>
          <p:nvPr/>
        </p:nvSpPr>
        <p:spPr>
          <a:xfrm>
            <a:off x="2305833" y="101850"/>
            <a:ext cx="9048620" cy="584775"/>
          </a:xfrm>
          <a:prstGeom prst="rect">
            <a:avLst/>
          </a:prstGeom>
          <a:noFill/>
        </p:spPr>
        <p:txBody>
          <a:bodyPr wrap="square">
            <a:spAutoFit/>
          </a:bodyPr>
          <a:lstStyle/>
          <a:p>
            <a:pPr algn="ctr"/>
            <a:r>
              <a:rPr lang="en-US" sz="3200" b="0" i="0" u="none" strike="noStrike" cap="none" dirty="0">
                <a:solidFill>
                  <a:schemeClr val="tx1"/>
                </a:solidFill>
                <a:latin typeface="Arial"/>
                <a:ea typeface="Arial"/>
                <a:cs typeface="Arial"/>
                <a:sym typeface="Arial"/>
              </a:rPr>
              <a:t>IEEE-USA Communications</a:t>
            </a:r>
            <a:endParaRPr lang="en-US" sz="32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EEE-Takako-30-Edit3">
            <a:hlinkClick r:id="" action="ppaction://media"/>
            <a:extLst>
              <a:ext uri="{FF2B5EF4-FFF2-40B4-BE49-F238E27FC236}">
                <a16:creationId xmlns:a16="http://schemas.microsoft.com/office/drawing/2014/main" id="{F628810C-36F8-A777-B72E-35C4079997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1514" y="263133"/>
            <a:ext cx="9652394" cy="5429472"/>
          </a:xfrm>
          <a:prstGeom prst="rect">
            <a:avLst/>
          </a:prstGeom>
        </p:spPr>
      </p:pic>
      <p:pic>
        <p:nvPicPr>
          <p:cNvPr id="3" name="Picture 2">
            <a:extLst>
              <a:ext uri="{FF2B5EF4-FFF2-40B4-BE49-F238E27FC236}">
                <a16:creationId xmlns:a16="http://schemas.microsoft.com/office/drawing/2014/main" id="{21604C69-244E-0173-9125-022C9D831D99}"/>
              </a:ext>
            </a:extLst>
          </p:cNvPr>
          <p:cNvPicPr>
            <a:picLocks noChangeAspect="1"/>
          </p:cNvPicPr>
          <p:nvPr/>
        </p:nvPicPr>
        <p:blipFill>
          <a:blip r:embed="rId5"/>
          <a:stretch>
            <a:fillRect/>
          </a:stretch>
        </p:blipFill>
        <p:spPr>
          <a:xfrm>
            <a:off x="2820527" y="890256"/>
            <a:ext cx="7359076" cy="3886696"/>
          </a:xfrm>
          <a:prstGeom prst="rect">
            <a:avLst/>
          </a:prstGeom>
        </p:spPr>
      </p:pic>
    </p:spTree>
    <p:extLst>
      <p:ext uri="{BB962C8B-B14F-4D97-AF65-F5344CB8AC3E}">
        <p14:creationId xmlns:p14="http://schemas.microsoft.com/office/powerpoint/2010/main" val="32695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87B6-1F57-F92A-AEDC-1E222EB579BA}"/>
              </a:ext>
            </a:extLst>
          </p:cNvPr>
          <p:cNvSpPr>
            <a:spLocks noGrp="1"/>
          </p:cNvSpPr>
          <p:nvPr>
            <p:ph type="title"/>
          </p:nvPr>
        </p:nvSpPr>
        <p:spPr/>
        <p:txBody>
          <a:bodyPr/>
          <a:lstStyle/>
          <a:p>
            <a:r>
              <a:rPr lang="en-US" sz="4000" dirty="0"/>
              <a:t>Industry Engagement</a:t>
            </a:r>
            <a:br>
              <a:rPr lang="en-US" sz="4000" dirty="0"/>
            </a:br>
            <a:r>
              <a:rPr lang="en-US" sz="4000" dirty="0"/>
              <a:t>Critical to Membership in USA</a:t>
            </a:r>
          </a:p>
        </p:txBody>
      </p:sp>
    </p:spTree>
    <p:extLst>
      <p:ext uri="{BB962C8B-B14F-4D97-AF65-F5344CB8AC3E}">
        <p14:creationId xmlns:p14="http://schemas.microsoft.com/office/powerpoint/2010/main" val="1036632242"/>
      </p:ext>
    </p:extLst>
  </p:cSld>
  <p:clrMapOvr>
    <a:masterClrMapping/>
  </p:clrMapOvr>
</p:sld>
</file>

<file path=ppt/theme/theme1.xml><?xml version="1.0" encoding="utf-8"?>
<a:theme xmlns:a="http://schemas.openxmlformats.org/drawingml/2006/main" name="IEEEUSA-2022">
  <a:themeElements>
    <a:clrScheme name="Custom 3">
      <a:dk1>
        <a:srgbClr val="000000"/>
      </a:dk1>
      <a:lt1>
        <a:srgbClr val="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153A5E"/>
      </a:hlink>
      <a:folHlink>
        <a:srgbClr val="5418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bcf48bba-4d6f-4dee-a0d2-7df59cc36629}" enabled="0" method="" siteId="{bcf48bba-4d6f-4dee-a0d2-7df59cc36629}" removed="1"/>
</clbl:labelList>
</file>

<file path=docProps/app.xml><?xml version="1.0" encoding="utf-8"?>
<Properties xmlns="http://schemas.openxmlformats.org/officeDocument/2006/extended-properties" xmlns:vt="http://schemas.openxmlformats.org/officeDocument/2006/docPropsVTypes">
  <TotalTime>111</TotalTime>
  <Words>1913</Words>
  <Application>Microsoft Office PowerPoint</Application>
  <PresentationFormat>Widescreen</PresentationFormat>
  <Paragraphs>171</Paragraphs>
  <Slides>21</Slides>
  <Notes>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Verdana</vt:lpstr>
      <vt:lpstr>Calibri</vt:lpstr>
      <vt:lpstr>Open Sans</vt:lpstr>
      <vt:lpstr>Segoe UI</vt:lpstr>
      <vt:lpstr>Poppins</vt:lpstr>
      <vt:lpstr>Noto Sans Symbols</vt:lpstr>
      <vt:lpstr>Wingdings</vt:lpstr>
      <vt:lpstr>var(--h2_typography-font-family)</vt:lpstr>
      <vt:lpstr>Arial Black</vt:lpstr>
      <vt:lpstr>Quattrocento Sans</vt:lpstr>
      <vt:lpstr>Arial</vt:lpstr>
      <vt:lpstr>IEEEUSA-2022</vt:lpstr>
      <vt:lpstr>IEEE-USA &amp; Region 5 </vt:lpstr>
      <vt:lpstr>PowerPoint Presentation</vt:lpstr>
      <vt:lpstr>IEEE-USA - Supporting the career and public policy interests of IEEE US Members</vt:lpstr>
      <vt:lpstr>2025 Policy Priorities</vt:lpstr>
      <vt:lpstr>IEEE-USA Congressional Visit Day</vt:lpstr>
      <vt:lpstr>TRENDING ON IEEE-USA InSight</vt:lpstr>
      <vt:lpstr>IEEE PROFESSIONAL HOME CAMPAIGN</vt:lpstr>
      <vt:lpstr>PowerPoint Presentation</vt:lpstr>
      <vt:lpstr>Industry Engagement Critical to Membership in USA</vt:lpstr>
      <vt:lpstr>IEEE Membership – Overall and Industry, 2000 to 2024</vt:lpstr>
      <vt:lpstr>Industry Professionals’ Needs Across Verticals</vt:lpstr>
      <vt:lpstr>Support to Global Semiconductors  Kathy Hayashi Tim Lee Matt Francis</vt:lpstr>
      <vt:lpstr>CHIPS and Science Act of 2022</vt:lpstr>
      <vt:lpstr>PowerPoint Presentation</vt:lpstr>
      <vt:lpstr>Chip Design and National Security</vt:lpstr>
      <vt:lpstr>PowerPoint Presentation</vt:lpstr>
      <vt:lpstr>PowerPoint Presentation</vt:lpstr>
      <vt:lpstr>The IEEE Texas A&amp;M University 𝗦𝗲𝗺𝗶𝗰𝗼𝗻𝗱𝘂𝗰𝘁𝗼𝗿 𝗦𝘂𝗺𝗺𝗶𝘁 — the 𝗳𝗶𝗿𝘀𝘁-𝗲𝘃𝗲𝗿 𝘀𝘁𝘂𝗱𝗲𝗻𝘁-𝗹𝗲𝗱 𝘀𝗲𝗺𝗶𝗰𝗼𝗻𝗱𝘂𝗰𝘁𝗼𝗿 𝗰𝗼𝗻𝗳𝗲𝗿𝗲𝗻𝗰𝗲 𝗶𝗻 𝘁𝗵𝗲 𝗨𝗦𝗔! – 04 April 2025</vt:lpstr>
      <vt:lpstr>Advanced Packaging R&amp;D Funded by the DoD - NGMM</vt:lpstr>
      <vt:lpstr>Academia + Industry + Government = winning formula for Collaboration for Workforce Development</vt:lpstr>
      <vt:lpstr>Connect with IEEE-USA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Hill, Gregory O.</dc:creator>
  <cp:lastModifiedBy>Lee (US), Timothy T</cp:lastModifiedBy>
  <cp:revision>21</cp:revision>
  <dcterms:created xsi:type="dcterms:W3CDTF">2015-03-25T13:12:01Z</dcterms:created>
  <dcterms:modified xsi:type="dcterms:W3CDTF">2025-03-25T20:48:32Z</dcterms:modified>
</cp:coreProperties>
</file>