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8"/>
  </p:notesMasterIdLst>
  <p:sldIdLst>
    <p:sldId id="262" r:id="rId2"/>
    <p:sldId id="293" r:id="rId3"/>
    <p:sldId id="2147481782" r:id="rId4"/>
    <p:sldId id="266" r:id="rId5"/>
    <p:sldId id="2147481781" r:id="rId6"/>
    <p:sldId id="2147481771" r:id="rId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7222"/>
    <a:srgbClr val="E87723"/>
    <a:srgbClr val="008542"/>
    <a:srgbClr val="0066A1"/>
    <a:srgbClr val="CC0033"/>
    <a:srgbClr val="FDC82F"/>
    <a:srgbClr val="69BE28"/>
    <a:srgbClr val="6B1F73"/>
    <a:srgbClr val="009FDA"/>
    <a:srgbClr val="0B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82"/>
    <p:restoredTop sz="94877"/>
  </p:normalViewPr>
  <p:slideViewPr>
    <p:cSldViewPr snapToGrid="0" snapToObjects="1">
      <p:cViewPr varScale="1">
        <p:scale>
          <a:sx n="138" d="100"/>
          <a:sy n="138" d="100"/>
        </p:scale>
        <p:origin x="176" y="30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28D45-CD78-E946-97C3-593DC6155472}" type="datetimeFigureOut">
              <a:rPr lang="en-US" smtClean="0"/>
              <a:t>3/29/25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362D4-5DD5-1441-A093-8EF5773AF7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180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d52953851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77813" y="206375"/>
            <a:ext cx="987425" cy="555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2d529538514_1_0:notes"/>
          <p:cNvSpPr txBox="1">
            <a:spLocks noGrp="1"/>
          </p:cNvSpPr>
          <p:nvPr>
            <p:ph type="body" idx="1"/>
          </p:nvPr>
        </p:nvSpPr>
        <p:spPr>
          <a:xfrm>
            <a:off x="154305" y="792099"/>
            <a:ext cx="1234440" cy="648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9600" rIns="19200" bIns="9600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400"/>
              <a:buFont typeface="Poppins"/>
              <a:buChar char="●"/>
            </a:pPr>
            <a:endParaRPr sz="14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2" name="Google Shape;92;g2d529538514_1_0:notes"/>
          <p:cNvSpPr txBox="1">
            <a:spLocks noGrp="1"/>
          </p:cNvSpPr>
          <p:nvPr>
            <p:ph type="sldNum" idx="12"/>
          </p:nvPr>
        </p:nvSpPr>
        <p:spPr>
          <a:xfrm>
            <a:off x="874038" y="1563338"/>
            <a:ext cx="668655" cy="82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200" tIns="9600" rIns="19200" bIns="96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300"/>
              <a:t>3</a:t>
            </a:fld>
            <a:endParaRPr sz="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4850" y="1154113"/>
            <a:ext cx="5540375" cy="31178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95008" y="4444861"/>
            <a:ext cx="5560060" cy="3636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470" tIns="46223" rIns="92470" bIns="46223" anchor="t" anchorCtr="0">
            <a:noAutofit/>
          </a:bodyPr>
          <a:lstStyle/>
          <a:p>
            <a:pPr marL="0" indent="0">
              <a:buSzPts val="1400"/>
              <a:buNone/>
            </a:pPr>
            <a:endParaRPr/>
          </a:p>
          <a:p>
            <a:pPr marL="0" indent="0">
              <a:buSzPts val="14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4.png"/><Relationship Id="rId9" Type="http://schemas.openxmlformats.org/officeDocument/2006/relationships/image" Target="../media/image10.jpe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2.png"/><Relationship Id="rId7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4.png"/><Relationship Id="rId9" Type="http://schemas.openxmlformats.org/officeDocument/2006/relationships/image" Target="../media/image15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-Photos Lo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4" name="Picture 23" descr="A picture containing art, majorelle blue&#10;&#10;Description automatically generated">
            <a:extLst>
              <a:ext uri="{FF2B5EF4-FFF2-40B4-BE49-F238E27FC236}">
                <a16:creationId xmlns:a16="http://schemas.microsoft.com/office/drawing/2014/main" id="{B1B8847A-AC7A-DD9F-DBDE-21B0F37365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020" y="374444"/>
            <a:ext cx="9162288" cy="2164536"/>
          </a:xfrm>
          <a:prstGeom prst="rect">
            <a:avLst/>
          </a:prstGeom>
        </p:spPr>
      </p:pic>
      <p:sp>
        <p:nvSpPr>
          <p:cNvPr id="25" name="Google Shape;15;p1">
            <a:extLst>
              <a:ext uri="{FF2B5EF4-FFF2-40B4-BE49-F238E27FC236}">
                <a16:creationId xmlns:a16="http://schemas.microsoft.com/office/drawing/2014/main" id="{52320A1D-5125-B302-1636-C48D547566D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416079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82289" y="1247412"/>
            <a:ext cx="8658713" cy="3092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7EF7957-62A6-2F32-40BC-75E462878F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B528E7C2-CE3F-EE06-4447-2CB3BC3EAE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85341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282288" y="1242334"/>
            <a:ext cx="4234053" cy="31126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91046" y="1242334"/>
            <a:ext cx="4234053" cy="311269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86AF5401-247A-20C7-3264-A18311DFAD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FC384FD7-4A7D-5268-62F7-93283DA1026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7358584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0591" y="1245233"/>
            <a:ext cx="4250410" cy="3094292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1245232"/>
            <a:ext cx="4227717" cy="30941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6AD83B-8216-5397-EEB8-FF133C3E7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A02FAF8-5E04-CFFE-9019-473F325D7C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407120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8237" y="2875597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52764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688237" y="1245231"/>
            <a:ext cx="4252764" cy="1479427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C792650-E2E9-3B3D-B60F-CA3A69788F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7B7DA4B-4D12-6662-3315-7423CCA6909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551443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85745" y="2269344"/>
            <a:ext cx="4255255" cy="2085680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45232"/>
            <a:ext cx="4235466" cy="31097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5745" y="1245232"/>
            <a:ext cx="4255255" cy="901283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.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E1B004A-409A-77D5-A3C7-281C878085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7B1E50B4-EB39-89B0-9C6E-A2B502C12D6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5975459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, 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85920" y="1245687"/>
            <a:ext cx="4231835" cy="3109338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687855" y="2269504"/>
            <a:ext cx="4253146" cy="20855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87855" y="1252982"/>
            <a:ext cx="4253146" cy="885784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AF6E064-8914-FCD2-7B22-B9DD9D169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F514186-64D2-D79F-5790-B5B2D99DEC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AE3151-C814-8D51-B7C9-E0368224CE31}"/>
              </a:ext>
            </a:extLst>
          </p:cNvPr>
          <p:cNvSpPr txBox="1"/>
          <p:nvPr userDrawn="1"/>
        </p:nvSpPr>
        <p:spPr>
          <a:xfrm>
            <a:off x="7361695" y="1782305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7514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707473" y="292143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210280" cy="143940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14" hasCustomPrompt="1"/>
          </p:nvPr>
        </p:nvSpPr>
        <p:spPr>
          <a:xfrm>
            <a:off x="4707473" y="1269541"/>
            <a:ext cx="4210281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82290" y="2921431"/>
            <a:ext cx="4210280" cy="1422069"/>
          </a:xfrm>
        </p:spPr>
        <p:txBody>
          <a:bodyPr/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B2AA21-5DC4-EF2E-F110-447171121BA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3B2B563-ED51-2E79-84DE-879842AE1C8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5960082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1" y="1252981"/>
            <a:ext cx="3019523" cy="31020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4" hasCustomPrompt="1"/>
          </p:nvPr>
        </p:nvSpPr>
        <p:spPr>
          <a:xfrm>
            <a:off x="3443216" y="1252980"/>
            <a:ext cx="5497785" cy="3102043"/>
          </a:xfrm>
        </p:spPr>
        <p:txBody>
          <a:bodyPr>
            <a:normAutofit/>
          </a:bodyPr>
          <a:lstStyle>
            <a:lvl1pPr marL="0" indent="0">
              <a:buNone/>
              <a:defRPr sz="900" i="1"/>
            </a:lvl1pPr>
          </a:lstStyle>
          <a:p>
            <a:pPr lvl="0"/>
            <a:r>
              <a:rPr lang="en-US" dirty="0"/>
              <a:t>Insert Object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A304CB7-3AA2-3202-B580-2B5C69FB9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957C2D4C-BD60-59E9-69C3-E21B4481880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4077240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05535" y="1245231"/>
            <a:ext cx="4235466" cy="310979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91612"/>
            <a:ext cx="4235466" cy="763411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282290" y="1245232"/>
            <a:ext cx="4235466" cy="2222393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A2468D8-7183-0FC6-538D-BB28C6C219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D22E6AC-1D68-1A62-895E-D1CC0C4F3D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38955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CE4219F-8A77-4012-6E77-CCFCA36951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E34E679-CD0B-16C4-E8EE-14DDEBE54E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844104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0B243F8-002B-ADD0-7F7D-FD14C4EA30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551" y="506367"/>
            <a:ext cx="1828800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2C09347-63DD-B64A-F57E-EB87380557F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1812458" y="506367"/>
            <a:ext cx="1861485" cy="1831081"/>
          </a:xfrm>
          <a:prstGeom prst="rect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F38CD361-49BC-4F78-B6F0-641D284805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674266" y="506367"/>
            <a:ext cx="1817334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776BAE32-1103-C8D4-F95A-04ACB5BE3FB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93599" y="506367"/>
            <a:ext cx="1837943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7675EB21-5EAA-4569-6CF7-AA85678B78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322401" y="506367"/>
            <a:ext cx="1836546" cy="1828800"/>
          </a:xfr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243301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89" y="2128100"/>
            <a:ext cx="8658711" cy="16049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53847"/>
            <a:ext cx="8658711" cy="75888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282289" y="3810504"/>
            <a:ext cx="8658711" cy="544519"/>
          </a:xfrm>
        </p:spPr>
        <p:txBody>
          <a:bodyPr>
            <a:normAutofit/>
          </a:bodyPr>
          <a:lstStyle>
            <a:lvl1pPr marL="0" indent="0">
              <a:buNone/>
              <a:defRPr sz="1500" b="1" i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3603909E-FD8C-20E1-141E-744AE8D3FA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noProof="0"/>
              <a:t>Topic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8408872-713C-D7D4-6C0F-6707249D20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327891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, Bullets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3138935"/>
            <a:ext cx="4289710" cy="12088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89" y="1245232"/>
            <a:ext cx="8658711" cy="1753690"/>
          </a:xfrm>
        </p:spPr>
        <p:txBody>
          <a:bodyPr numCol="2" spcCol="274320">
            <a:normAutofit/>
          </a:bodyPr>
          <a:lstStyle>
            <a:lvl1pPr marL="0" indent="0">
              <a:buNone/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</a:t>
            </a:r>
            <a:r>
              <a:rPr lang="en-US" dirty="0" err="1"/>
              <a:t>dolore</a:t>
            </a:r>
            <a:r>
              <a:rPr lang="en-US" dirty="0"/>
              <a:t>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 </a:t>
            </a:r>
            <a:r>
              <a:rPr lang="en-US" dirty="0" err="1"/>
              <a:t>Excepteur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</a:t>
            </a:r>
            <a:r>
              <a:rPr lang="en-US" dirty="0"/>
              <a:t> </a:t>
            </a:r>
            <a:r>
              <a:rPr lang="en-US" dirty="0" err="1"/>
              <a:t>cupidatat</a:t>
            </a:r>
            <a:r>
              <a:rPr lang="en-US" dirty="0"/>
              <a:t> non </a:t>
            </a:r>
            <a:r>
              <a:rPr lang="en-US" dirty="0" err="1"/>
              <a:t>proident</a:t>
            </a:r>
            <a:r>
              <a:rPr lang="en-US" dirty="0"/>
              <a:t>, sunt in culpa qui.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4722970" y="3138934"/>
            <a:ext cx="4218030" cy="1208829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2101C7A-858B-1E2B-83E0-2582C72145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13388630-5250-47EC-8C4D-75D35588711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6622244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282290" y="1252981"/>
            <a:ext cx="4970872" cy="216583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82290" y="3535051"/>
            <a:ext cx="4970872" cy="819973"/>
          </a:xfrm>
        </p:spPr>
        <p:txBody>
          <a:bodyPr>
            <a:normAutofit/>
          </a:bodyPr>
          <a:lstStyle>
            <a:lvl1pPr marL="0" indent="0">
              <a:buNone/>
              <a:defRPr sz="1500" b="1">
                <a:solidFill>
                  <a:srgbClr val="0066A1"/>
                </a:solidFill>
              </a:defRPr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5366283" y="1252982"/>
            <a:ext cx="3574718" cy="3102042"/>
          </a:xfrm>
        </p:spPr>
        <p:txBody>
          <a:bodyPr>
            <a:normAutofit/>
          </a:bodyPr>
          <a:lstStyle>
            <a:lvl1pPr marL="0" indent="0">
              <a:buNone/>
              <a:defRPr sz="900" i="1" baseline="0"/>
            </a:lvl1pPr>
          </a:lstStyle>
          <a:p>
            <a:r>
              <a:rPr lang="en-US" dirty="0"/>
              <a:t>Insert Photo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1788BA-926E-34CC-7A52-44AE3BA95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2289" y="245650"/>
            <a:ext cx="8658712" cy="425669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Topic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D91E58F-B24D-1552-AAE8-A8CA5C5411D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2288" y="710787"/>
            <a:ext cx="8658713" cy="329802"/>
          </a:xfrm>
        </p:spPr>
        <p:txBody>
          <a:bodyPr>
            <a:noAutofit/>
          </a:bodyPr>
          <a:lstStyle>
            <a:lvl1pPr marL="0" indent="0">
              <a:buNone/>
              <a:defRPr sz="18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Subhead</a:t>
            </a:r>
          </a:p>
        </p:txBody>
      </p:sp>
    </p:spTree>
    <p:extLst>
      <p:ext uri="{BB962C8B-B14F-4D97-AF65-F5344CB8AC3E}">
        <p14:creationId xmlns:p14="http://schemas.microsoft.com/office/powerpoint/2010/main" val="1810110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3/29/25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2826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1_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3F3881-0F5B-68FB-4EA2-5DA5D822CEBC}"/>
              </a:ext>
            </a:extLst>
          </p:cNvPr>
          <p:cNvSpPr txBox="1"/>
          <p:nvPr userDrawn="1"/>
        </p:nvSpPr>
        <p:spPr>
          <a:xfrm>
            <a:off x="159022" y="4945722"/>
            <a:ext cx="3578087" cy="914400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r>
              <a:rPr lang="en-US" sz="1200" b="1" dirty="0">
                <a:solidFill>
                  <a:schemeClr val="bg1"/>
                </a:solidFill>
              </a:rPr>
              <a:t>IEEE Proprietary</a:t>
            </a:r>
          </a:p>
        </p:txBody>
      </p:sp>
    </p:spTree>
    <p:extLst>
      <p:ext uri="{BB962C8B-B14F-4D97-AF65-F5344CB8AC3E}">
        <p14:creationId xmlns:p14="http://schemas.microsoft.com/office/powerpoint/2010/main" val="308265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Blank 1">
  <p:cSld name="Title Only Blank 1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"/>
          <p:cNvSpPr txBox="1">
            <a:spLocks noGrp="1"/>
          </p:cNvSpPr>
          <p:nvPr>
            <p:ph type="title"/>
          </p:nvPr>
        </p:nvSpPr>
        <p:spPr>
          <a:xfrm>
            <a:off x="274320" y="417136"/>
            <a:ext cx="7886700" cy="4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6A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body" idx="1"/>
          </p:nvPr>
        </p:nvSpPr>
        <p:spPr>
          <a:xfrm>
            <a:off x="274320" y="894230"/>
            <a:ext cx="7886700" cy="343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33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SzPts val="1650"/>
              <a:buChar char="▸"/>
              <a:defRPr/>
            </a:lvl1pPr>
            <a:lvl2pPr marL="914400" lvl="1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-"/>
              <a:defRPr/>
            </a:lvl2pPr>
            <a:lvl3pPr marL="1371600" lvl="2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3pPr>
            <a:lvl4pPr marL="1828800" lvl="3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▪"/>
              <a:defRPr/>
            </a:lvl4pPr>
            <a:lvl5pPr marL="2286000" lvl="4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o"/>
              <a:defRPr/>
            </a:lvl5pPr>
            <a:lvl6pPr marL="2743200" lvl="5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6pPr>
            <a:lvl7pPr marL="3200400" lvl="6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7pPr>
            <a:lvl8pPr marL="3657600" lvl="7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8pPr>
            <a:lvl9pPr marL="4114800" lvl="8" indent="-31432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SzPts val="1350"/>
              <a:buChar char="•"/>
              <a:defRPr/>
            </a:lvl9pPr>
          </a:lstStyle>
          <a:p>
            <a:endParaRPr/>
          </a:p>
        </p:txBody>
      </p:sp>
      <p:sp>
        <p:nvSpPr>
          <p:cNvPr id="2" name="Google Shape;10;p1">
            <a:extLst>
              <a:ext uri="{FF2B5EF4-FFF2-40B4-BE49-F238E27FC236}">
                <a16:creationId xmlns:a16="http://schemas.microsoft.com/office/drawing/2014/main" id="{9B4375DD-9544-3246-2ED7-F2B2EBA599F4}"/>
              </a:ext>
            </a:extLst>
          </p:cNvPr>
          <p:cNvSpPr txBox="1">
            <a:spLocks/>
          </p:cNvSpPr>
          <p:nvPr userDrawn="1"/>
        </p:nvSpPr>
        <p:spPr>
          <a:xfrm>
            <a:off x="282291" y="4654044"/>
            <a:ext cx="4866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000" b="0" i="0" u="none" strike="noStrike" cap="none">
                <a:solidFill>
                  <a:srgbClr val="0066A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" sz="80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00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Google Shape;15;p1">
            <a:extLst>
              <a:ext uri="{FF2B5EF4-FFF2-40B4-BE49-F238E27FC236}">
                <a16:creationId xmlns:a16="http://schemas.microsoft.com/office/drawing/2014/main" id="{A8E577DF-A4E3-F637-C3E9-B25FD67E8605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25" name="Picture Placeholder 10" descr="A person and person standing in a server room&#10;&#10;Description automatically generated">
            <a:extLst>
              <a:ext uri="{FF2B5EF4-FFF2-40B4-BE49-F238E27FC236}">
                <a16:creationId xmlns:a16="http://schemas.microsoft.com/office/drawing/2014/main" id="{5058204D-9855-B7BE-3A38-1C5B9056758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26" name="Picture Placeholder 12" descr="A person and person standing next to a machine&#10;&#10;Description automatically generated">
            <a:extLst>
              <a:ext uri="{FF2B5EF4-FFF2-40B4-BE49-F238E27FC236}">
                <a16:creationId xmlns:a16="http://schemas.microsoft.com/office/drawing/2014/main" id="{4E84EECB-8F0B-FEF2-EC8F-E24F6A15475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27" name="Picture Placeholder 16" descr="A person in a wheelchair working on a computer&#10;&#10;Description automatically generated">
            <a:extLst>
              <a:ext uri="{FF2B5EF4-FFF2-40B4-BE49-F238E27FC236}">
                <a16:creationId xmlns:a16="http://schemas.microsoft.com/office/drawing/2014/main" id="{D229AC0F-C79D-8671-96ED-2E70C5A9AD2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28" name="Picture Placeholder 18" descr="A person working on a computer&#10;&#10;Description automatically generated">
            <a:extLst>
              <a:ext uri="{FF2B5EF4-FFF2-40B4-BE49-F238E27FC236}">
                <a16:creationId xmlns:a16="http://schemas.microsoft.com/office/drawing/2014/main" id="{32F2DD15-BF22-51C0-F13F-14302105018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29" name="Picture Placeholder 20" descr="A person looking at a screen&#10;&#10;Description automatically generated">
            <a:extLst>
              <a:ext uri="{FF2B5EF4-FFF2-40B4-BE49-F238E27FC236}">
                <a16:creationId xmlns:a16="http://schemas.microsoft.com/office/drawing/2014/main" id="{98DCAB0C-B496-B80A-5AD6-C188DF5D1FC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88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69;p6">
            <a:extLst>
              <a:ext uri="{FF2B5EF4-FFF2-40B4-BE49-F238E27FC236}">
                <a16:creationId xmlns:a16="http://schemas.microsoft.com/office/drawing/2014/main" id="{12349D4D-6560-8FDF-89B8-A568D47A6F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5E32C3B4-C217-431B-EB91-08E11791A6A2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>
            <a:extLst>
              <a:ext uri="{FF2B5EF4-FFF2-40B4-BE49-F238E27FC236}">
                <a16:creationId xmlns:a16="http://schemas.microsoft.com/office/drawing/2014/main" id="{BF545E2E-7AE8-E079-68E5-B4BBF718412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2289" y="2581643"/>
            <a:ext cx="8553009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8C300B2-530C-FA4A-A0D1-243431B9E26B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Google Shape;15;p1">
            <a:extLst>
              <a:ext uri="{FF2B5EF4-FFF2-40B4-BE49-F238E27FC236}">
                <a16:creationId xmlns:a16="http://schemas.microsoft.com/office/drawing/2014/main" id="{23A55204-4CFF-2B21-1096-E08BB4914972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pic>
        <p:nvPicPr>
          <p:cNvPr id="5" name="Picture Placeholder 10" descr="A person wearing a hard hat and holding a tablet&#10;&#10;Description automatically generated">
            <a:extLst>
              <a:ext uri="{FF2B5EF4-FFF2-40B4-BE49-F238E27FC236}">
                <a16:creationId xmlns:a16="http://schemas.microsoft.com/office/drawing/2014/main" id="{F8B6E567-E265-BA32-5FE6-997DA7B54D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51" y="506367"/>
            <a:ext cx="1828800" cy="1828800"/>
          </a:xfrm>
          <a:prstGeom prst="rect">
            <a:avLst/>
          </a:prstGeom>
        </p:spPr>
      </p:pic>
      <p:pic>
        <p:nvPicPr>
          <p:cNvPr id="6" name="Picture Placeholder 12" descr="A computer screen with numbers and lines&#10;&#10;Description automatically generated">
            <a:extLst>
              <a:ext uri="{FF2B5EF4-FFF2-40B4-BE49-F238E27FC236}">
                <a16:creationId xmlns:a16="http://schemas.microsoft.com/office/drawing/2014/main" id="{BF8A48EB-548B-6B15-B255-EDA31257C08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12458" y="506367"/>
            <a:ext cx="1861485" cy="1831081"/>
          </a:xfrm>
          <a:prstGeom prst="rect">
            <a:avLst/>
          </a:prstGeom>
        </p:spPr>
      </p:pic>
      <p:pic>
        <p:nvPicPr>
          <p:cNvPr id="8" name="Picture Placeholder 14" descr="A person in a white coat working on a computer&#10;&#10;Description automatically generated">
            <a:extLst>
              <a:ext uri="{FF2B5EF4-FFF2-40B4-BE49-F238E27FC236}">
                <a16:creationId xmlns:a16="http://schemas.microsoft.com/office/drawing/2014/main" id="{3456E163-3B73-62B5-E197-B705A65E6B9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74266" y="506367"/>
            <a:ext cx="1817334" cy="1828800"/>
          </a:xfrm>
          <a:prstGeom prst="rect">
            <a:avLst/>
          </a:prstGeom>
        </p:spPr>
      </p:pic>
      <p:pic>
        <p:nvPicPr>
          <p:cNvPr id="11" name="Picture Placeholder 16" descr="A digital image of a person's head&#10;&#10;Description automatically generated">
            <a:extLst>
              <a:ext uri="{FF2B5EF4-FFF2-40B4-BE49-F238E27FC236}">
                <a16:creationId xmlns:a16="http://schemas.microsoft.com/office/drawing/2014/main" id="{DEBC849E-3CB4-997C-7F3B-00856FB01F86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93599" y="506367"/>
            <a:ext cx="1837943" cy="1828800"/>
          </a:xfrm>
          <a:prstGeom prst="rect">
            <a:avLst/>
          </a:prstGeom>
        </p:spPr>
      </p:pic>
      <p:pic>
        <p:nvPicPr>
          <p:cNvPr id="12" name="Picture Placeholder 18" descr="A person using a video call&#10;&#10;Description automatically generated">
            <a:extLst>
              <a:ext uri="{FF2B5EF4-FFF2-40B4-BE49-F238E27FC236}">
                <a16:creationId xmlns:a16="http://schemas.microsoft.com/office/drawing/2014/main" id="{26296A47-36C6-C49E-262C-0FFF58FF53E9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322401" y="506367"/>
            <a:ext cx="1836546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597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2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69;p6">
            <a:extLst>
              <a:ext uri="{FF2B5EF4-FFF2-40B4-BE49-F238E27FC236}">
                <a16:creationId xmlns:a16="http://schemas.microsoft.com/office/drawing/2014/main" id="{4C099029-5DB5-449F-2E08-C5EAE22103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7749" y="0"/>
            <a:ext cx="915174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35ED9274-5A8D-9D42-F863-CA76297F24EE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20;p2">
            <a:extLst>
              <a:ext uri="{FF2B5EF4-FFF2-40B4-BE49-F238E27FC236}">
                <a16:creationId xmlns:a16="http://schemas.microsoft.com/office/drawing/2014/main" id="{4B667E31-3917-D43C-123F-0089664A3F6C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5;p1">
            <a:extLst>
              <a:ext uri="{FF2B5EF4-FFF2-40B4-BE49-F238E27FC236}">
                <a16:creationId xmlns:a16="http://schemas.microsoft.com/office/drawing/2014/main" id="{613C949A-06CE-26EB-6171-1C5FF97FC9C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017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B6037B79-E8D3-F665-0102-A9B2FE5D18E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87630" y="-275587"/>
            <a:ext cx="2633567" cy="263301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</a:t>
            </a:r>
            <a:br>
              <a:rPr lang="en-US" dirty="0"/>
            </a:br>
            <a:r>
              <a:rPr lang="en-US" dirty="0"/>
              <a:t>Photo</a:t>
            </a:r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D2E09F79-D217-C8C8-D11C-95D8967BE85F}"/>
              </a:ext>
            </a:extLst>
          </p:cNvPr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7216988" y="432744"/>
            <a:ext cx="1313770" cy="1314045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9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50E2506-C201-C648-06B3-469E76A5E6D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465829" y="-82898"/>
            <a:ext cx="2187948" cy="2187491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B9D04199-EA76-187D-A520-F8FA72C7009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445518" y="2009789"/>
            <a:ext cx="1888036" cy="1888036"/>
          </a:xfrm>
          <a:prstGeom prst="ellipse">
            <a:avLst/>
          </a:prstGeom>
          <a:solidFill>
            <a:schemeClr val="bg1"/>
          </a:solidFill>
        </p:spPr>
        <p:txBody>
          <a:bodyPr anchor="b">
            <a:normAutofit/>
          </a:bodyPr>
          <a:lstStyle>
            <a:lvl1pPr marL="123825" indent="0" algn="ctr">
              <a:buNone/>
              <a:defRPr sz="140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Click to Insert Photo</a:t>
            </a:r>
          </a:p>
        </p:txBody>
      </p:sp>
    </p:spTree>
    <p:extLst>
      <p:ext uri="{BB962C8B-B14F-4D97-AF65-F5344CB8AC3E}">
        <p14:creationId xmlns:p14="http://schemas.microsoft.com/office/powerpoint/2010/main" val="4008230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A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2" name="Picture Placeholder 9" descr="A group of people wearing hard hats and jackets looking at a computer screen&#10;&#10;Description automatically generated">
            <a:extLst>
              <a:ext uri="{FF2B5EF4-FFF2-40B4-BE49-F238E27FC236}">
                <a16:creationId xmlns:a16="http://schemas.microsoft.com/office/drawing/2014/main" id="{7C7CFA57-BD03-329D-F72C-11F83A4647B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3" name="Picture Placeholder 17" descr="A group of people in a meeting&#10;&#10;Description automatically generated">
            <a:extLst>
              <a:ext uri="{FF2B5EF4-FFF2-40B4-BE49-F238E27FC236}">
                <a16:creationId xmlns:a16="http://schemas.microsoft.com/office/drawing/2014/main" id="{9B60E722-A54A-526F-DE0E-585E8394C926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10" name="Picture Placeholder 11" descr="A doctor using a virtual reality device&#10;&#10;Description automatically generated">
            <a:extLst>
              <a:ext uri="{FF2B5EF4-FFF2-40B4-BE49-F238E27FC236}">
                <a16:creationId xmlns:a16="http://schemas.microsoft.com/office/drawing/2014/main" id="{90873BF7-7180-26FA-01D2-D82D0C895626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11" name="Picture Placeholder 15">
            <a:extLst>
              <a:ext uri="{FF2B5EF4-FFF2-40B4-BE49-F238E27FC236}">
                <a16:creationId xmlns:a16="http://schemas.microsoft.com/office/drawing/2014/main" id="{34FCCEE0-3221-05FD-103F-C9114648D3C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830800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B-Photos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8394725-AB48-C2AF-60E8-EF1661FF72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12FF9EC-5688-8724-6FCE-C81F0965008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2290" y="2581643"/>
            <a:ext cx="7022970" cy="9407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300" i="0">
                <a:solidFill>
                  <a:srgbClr val="0066A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22A2167-008D-038D-2811-B6445CBC3C8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82290" y="3557482"/>
            <a:ext cx="7022970" cy="874829"/>
          </a:xfrm>
        </p:spPr>
        <p:txBody>
          <a:bodyPr>
            <a:normAutofit/>
          </a:bodyPr>
          <a:lstStyle>
            <a:lvl1pPr marL="0" indent="0" algn="l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Subhead</a:t>
            </a:r>
          </a:p>
        </p:txBody>
      </p:sp>
      <p:pic>
        <p:nvPicPr>
          <p:cNvPr id="6" name="Picture Placeholder 9" descr="A group of people around a table&#10;&#10;Description automatically generated">
            <a:extLst>
              <a:ext uri="{FF2B5EF4-FFF2-40B4-BE49-F238E27FC236}">
                <a16:creationId xmlns:a16="http://schemas.microsoft.com/office/drawing/2014/main" id="{CCAE2658-3DBC-9701-EFA5-30240748B7E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487630" y="-275587"/>
            <a:ext cx="2633567" cy="2633016"/>
          </a:xfrm>
          <a:prstGeom prst="ellipse">
            <a:avLst/>
          </a:prstGeom>
        </p:spPr>
      </p:pic>
      <p:pic>
        <p:nvPicPr>
          <p:cNvPr id="7" name="Picture Placeholder 13" descr="A hand touching a sphere&#10;&#10;Description automatically generated">
            <a:extLst>
              <a:ext uri="{FF2B5EF4-FFF2-40B4-BE49-F238E27FC236}">
                <a16:creationId xmlns:a16="http://schemas.microsoft.com/office/drawing/2014/main" id="{30CA40CD-FB62-F3E1-2736-57D894A353D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16988" y="432744"/>
            <a:ext cx="1313770" cy="1314045"/>
          </a:xfrm>
          <a:prstGeom prst="ellipse">
            <a:avLst/>
          </a:prstGeom>
        </p:spPr>
      </p:pic>
      <p:pic>
        <p:nvPicPr>
          <p:cNvPr id="8" name="Picture Placeholder 11" descr="A person and person wearing safety vests and helmets looking at a computer&#10;&#10;Description automatically generated">
            <a:extLst>
              <a:ext uri="{FF2B5EF4-FFF2-40B4-BE49-F238E27FC236}">
                <a16:creationId xmlns:a16="http://schemas.microsoft.com/office/drawing/2014/main" id="{54B38CAE-9697-6791-9ED5-8B45DC93E47F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65829" y="-82898"/>
            <a:ext cx="2187948" cy="2187491"/>
          </a:xfrm>
          <a:prstGeom prst="ellipse">
            <a:avLst/>
          </a:prstGeom>
        </p:spPr>
      </p:pic>
      <p:pic>
        <p:nvPicPr>
          <p:cNvPr id="9" name="Picture Placeholder 15" descr="A person wearing a white hard hat and white shirt&#10;&#10;Description automatically generated">
            <a:extLst>
              <a:ext uri="{FF2B5EF4-FFF2-40B4-BE49-F238E27FC236}">
                <a16:creationId xmlns:a16="http://schemas.microsoft.com/office/drawing/2014/main" id="{D940F620-91E7-EB4A-F6F3-73BF23B56EB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45518" y="2009789"/>
            <a:ext cx="1888036" cy="1888036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172089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ivider Slide 3C-No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DE5B39D-2CD0-AFAA-685C-14F0A4D9FCCA}"/>
              </a:ext>
            </a:extLst>
          </p:cNvPr>
          <p:cNvSpPr/>
          <p:nvPr userDrawn="1"/>
        </p:nvSpPr>
        <p:spPr>
          <a:xfrm>
            <a:off x="0" y="0"/>
            <a:ext cx="1492624" cy="12399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C0480E2-31EE-1122-7E8B-49B3D0756F70}"/>
              </a:ext>
            </a:extLst>
          </p:cNvPr>
          <p:cNvSpPr/>
          <p:nvPr userDrawn="1"/>
        </p:nvSpPr>
        <p:spPr>
          <a:xfrm>
            <a:off x="7859210" y="4352081"/>
            <a:ext cx="1203767" cy="48610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601D5-8E1D-6435-062B-9C030ED929E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601" t="25000"/>
          <a:stretch/>
        </p:blipFill>
        <p:spPr>
          <a:xfrm rot="10800000" flipH="1">
            <a:off x="0" y="-2"/>
            <a:ext cx="9144000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82289" y="2002971"/>
            <a:ext cx="8553009" cy="1064971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300" i="0"/>
            </a:lvl1pPr>
          </a:lstStyle>
          <a:p>
            <a:r>
              <a:rPr lang="en-US" dirty="0"/>
              <a:t>Divider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82290" y="3088182"/>
            <a:ext cx="8553008" cy="815369"/>
          </a:xfrm>
        </p:spPr>
        <p:txBody>
          <a:bodyPr>
            <a:normAutofit/>
          </a:bodyPr>
          <a:lstStyle>
            <a:lvl1pPr marL="0" indent="0">
              <a:buNone/>
              <a:defRPr sz="2100" b="1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2F9935B8-0BC2-1930-FC33-309BCA4F942B}"/>
              </a:ext>
            </a:extLst>
          </p:cNvPr>
          <p:cNvPicPr preferRelativeResize="0"/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0;p2">
            <a:extLst>
              <a:ext uri="{FF2B5EF4-FFF2-40B4-BE49-F238E27FC236}">
                <a16:creationId xmlns:a16="http://schemas.microsoft.com/office/drawing/2014/main" id="{C94A8414-66E0-4460-63A5-7FB2CBBEB070}"/>
              </a:ext>
            </a:extLst>
          </p:cNvPr>
          <p:cNvPicPr preferRelativeResize="0"/>
          <p:nvPr userDrawn="1"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13960" y="4131398"/>
            <a:ext cx="1221339" cy="681678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Slide Number Placeholder 9">
            <a:extLst>
              <a:ext uri="{FF2B5EF4-FFF2-40B4-BE49-F238E27FC236}">
                <a16:creationId xmlns:a16="http://schemas.microsoft.com/office/drawing/2014/main" id="{F9E66C42-1E52-A34C-D506-0633C79B9FF0}"/>
              </a:ext>
            </a:extLst>
          </p:cNvPr>
          <p:cNvSpPr txBox="1">
            <a:spLocks/>
          </p:cNvSpPr>
          <p:nvPr userDrawn="1"/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900" kern="1200">
                <a:solidFill>
                  <a:srgbClr val="0066A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3465405-F2FF-1D53-4029-9C229D095E7D}"/>
              </a:ext>
            </a:extLst>
          </p:cNvPr>
          <p:cNvSpPr txBox="1"/>
          <p:nvPr userDrawn="1"/>
        </p:nvSpPr>
        <p:spPr>
          <a:xfrm>
            <a:off x="814401" y="4654044"/>
            <a:ext cx="832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err="1">
                <a:solidFill>
                  <a:srgbClr val="0066A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ieee.org</a:t>
            </a:r>
            <a:endParaRPr lang="en-US" sz="1100" b="1" dirty="0">
              <a:solidFill>
                <a:srgbClr val="0066A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Google Shape;15;p1">
            <a:extLst>
              <a:ext uri="{FF2B5EF4-FFF2-40B4-BE49-F238E27FC236}">
                <a16:creationId xmlns:a16="http://schemas.microsoft.com/office/drawing/2014/main" id="{9E0ED5B5-8D2C-5DC2-65F3-A42A326E4AD9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847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2289" y="1163977"/>
            <a:ext cx="8646555" cy="3030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282290" y="4654044"/>
            <a:ext cx="48665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66A1"/>
                </a:solidFill>
              </a:defRPr>
            </a:lvl1pPr>
          </a:lstStyle>
          <a:p>
            <a:fld id="{3DD97BEB-BAEF-0344-9D5C-EC73E478698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89694" y="4502874"/>
            <a:ext cx="851311" cy="248583"/>
          </a:xfrm>
          <a:prstGeom prst="rect">
            <a:avLst/>
          </a:prstGeom>
        </p:spPr>
      </p:pic>
      <p:pic>
        <p:nvPicPr>
          <p:cNvPr id="8" name="Google Shape;10;p1" descr="A picture containing dark&#10;&#10;Description automatically generated">
            <a:extLst>
              <a:ext uri="{FF2B5EF4-FFF2-40B4-BE49-F238E27FC236}">
                <a16:creationId xmlns:a16="http://schemas.microsoft.com/office/drawing/2014/main" id="{6C22DB2D-3007-CA4F-F617-1A0992B00ADB}"/>
              </a:ext>
            </a:extLst>
          </p:cNvPr>
          <p:cNvPicPr preferRelativeResize="0"/>
          <p:nvPr userDrawn="1"/>
        </p:nvPicPr>
        <p:blipFill rotWithShape="1">
          <a:blip r:embed="rId2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-364210" y="4201541"/>
            <a:ext cx="9856922" cy="132165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5;p1">
            <a:extLst>
              <a:ext uri="{FF2B5EF4-FFF2-40B4-BE49-F238E27FC236}">
                <a16:creationId xmlns:a16="http://schemas.microsoft.com/office/drawing/2014/main" id="{5F028249-8526-C24F-DC97-781076A629BC}"/>
              </a:ext>
            </a:extLst>
          </p:cNvPr>
          <p:cNvSpPr txBox="1"/>
          <p:nvPr userDrawn="1"/>
        </p:nvSpPr>
        <p:spPr>
          <a:xfrm>
            <a:off x="0" y="4961588"/>
            <a:ext cx="91440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rgbClr val="C7EAFB"/>
                </a:solidFill>
                <a:latin typeface="Calibri"/>
                <a:ea typeface="Calibri"/>
                <a:cs typeface="Calibri"/>
                <a:sym typeface="Calibri"/>
              </a:rPr>
              <a:t>The professional home for the engineering and technology community worldwide</a:t>
            </a:r>
            <a:endParaRPr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6D7628-BB4B-9FA6-9AFA-DA6FF4866DB2}"/>
              </a:ext>
            </a:extLst>
          </p:cNvPr>
          <p:cNvSpPr txBox="1"/>
          <p:nvPr userDrawn="1"/>
        </p:nvSpPr>
        <p:spPr>
          <a:xfrm>
            <a:off x="618371" y="447332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5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3" r:id="rId3"/>
    <p:sldLayoutId id="2147483684" r:id="rId4"/>
    <p:sldLayoutId id="2147483685" r:id="rId5"/>
    <p:sldLayoutId id="2147483689" r:id="rId6"/>
    <p:sldLayoutId id="2147483686" r:id="rId7"/>
    <p:sldLayoutId id="2147483687" r:id="rId8"/>
    <p:sldLayoutId id="2147483663" r:id="rId9"/>
    <p:sldLayoutId id="2147483662" r:id="rId10"/>
    <p:sldLayoutId id="2147483675" r:id="rId11"/>
    <p:sldLayoutId id="2147483664" r:id="rId12"/>
    <p:sldLayoutId id="2147483674" r:id="rId13"/>
    <p:sldLayoutId id="2147483665" r:id="rId14"/>
    <p:sldLayoutId id="2147483676" r:id="rId15"/>
    <p:sldLayoutId id="2147483677" r:id="rId16"/>
    <p:sldLayoutId id="2147483678" r:id="rId17"/>
    <p:sldLayoutId id="2147483679" r:id="rId18"/>
    <p:sldLayoutId id="2147483667" r:id="rId19"/>
    <p:sldLayoutId id="2147483680" r:id="rId20"/>
    <p:sldLayoutId id="2147483682" r:id="rId21"/>
    <p:sldLayoutId id="2147483681" r:id="rId22"/>
    <p:sldLayoutId id="2147483690" r:id="rId23"/>
    <p:sldLayoutId id="2147483692" r:id="rId24"/>
    <p:sldLayoutId id="2147483700" r:id="rId25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550" b="1" i="0" kern="1200">
          <a:solidFill>
            <a:srgbClr val="0066A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Clr>
          <a:srgbClr val="0066A1"/>
        </a:buClr>
        <a:buFont typeface="LucidaGrande" charset="0"/>
        <a:buChar char="▸"/>
        <a:defRPr sz="165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LucidaGrande" charset="0"/>
        <a:buChar char="-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Wingdings" charset="2"/>
        <a:buChar char="§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Clr>
          <a:srgbClr val="0066A1"/>
        </a:buClr>
        <a:buFont typeface="Courier New" charset="0"/>
        <a:buChar char="o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3" Type="http://schemas.openxmlformats.org/officeDocument/2006/relationships/image" Target="../media/image26.jpg"/><Relationship Id="rId7" Type="http://schemas.openxmlformats.org/officeDocument/2006/relationships/image" Target="../media/image30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0AA95975-35E5-1644-A4BA-3C0E5511C2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9312"/>
            <a:ext cx="3453881" cy="15411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D67CB85D-1EB1-ED48-B92B-D0E56BB7D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696" y="372612"/>
            <a:ext cx="3227150" cy="2196709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E8D57401-B34D-A54D-B452-F9982A20C8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1952" y="405008"/>
            <a:ext cx="3216109" cy="190461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6904432D-FD02-9445-8450-CC1ADC0B1F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003661"/>
            <a:ext cx="3453881" cy="187618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F6F25C3-C1B1-E54D-99A5-83C4E7F201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0696" y="2025801"/>
            <a:ext cx="3227150" cy="2108977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B19E0A8-7D96-9545-A1DE-6C8B99D7DF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27611" y="2045644"/>
            <a:ext cx="3230145" cy="21436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A840F55-1B2C-9F44-B363-99DCACBA75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" y="3684695"/>
            <a:ext cx="3453877" cy="1458805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CF8EA96-C3D5-E249-9E2C-A54BCACD829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60696" y="3684695"/>
            <a:ext cx="3227150" cy="145880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CAC85412-A4D7-3A4A-8029-4CB2F9ED0B4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27611" y="3683702"/>
            <a:ext cx="3230145" cy="1445705"/>
          </a:xfrm>
          <a:prstGeom prst="rect">
            <a:avLst/>
          </a:prstGeom>
        </p:spPr>
      </p:pic>
      <p:sp>
        <p:nvSpPr>
          <p:cNvPr id="59" name="Rectangle 58">
            <a:extLst>
              <a:ext uri="{FF2B5EF4-FFF2-40B4-BE49-F238E27FC236}">
                <a16:creationId xmlns:a16="http://schemas.microsoft.com/office/drawing/2014/main" id="{72BEEAF9-0FB3-B648-9D86-02259C20951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66A1">
              <a:alpha val="8095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nip Single Corner Rectangle 12">
            <a:extLst>
              <a:ext uri="{FF2B5EF4-FFF2-40B4-BE49-F238E27FC236}">
                <a16:creationId xmlns:a16="http://schemas.microsoft.com/office/drawing/2014/main" id="{DEAADD20-9283-5343-842D-BB26C6F02A57}"/>
              </a:ext>
            </a:extLst>
          </p:cNvPr>
          <p:cNvSpPr/>
          <p:nvPr/>
        </p:nvSpPr>
        <p:spPr>
          <a:xfrm flipV="1">
            <a:off x="0" y="0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nip Single Corner Rectangle 55">
            <a:extLst>
              <a:ext uri="{FF2B5EF4-FFF2-40B4-BE49-F238E27FC236}">
                <a16:creationId xmlns:a16="http://schemas.microsoft.com/office/drawing/2014/main" id="{33FF297F-9D83-DE48-8063-EB3A8232803A}"/>
              </a:ext>
            </a:extLst>
          </p:cNvPr>
          <p:cNvSpPr/>
          <p:nvPr/>
        </p:nvSpPr>
        <p:spPr>
          <a:xfrm flipV="1">
            <a:off x="0" y="38923"/>
            <a:ext cx="9144000" cy="751384"/>
          </a:xfrm>
          <a:prstGeom prst="snip1Rect">
            <a:avLst>
              <a:gd name="adj" fmla="val 35586"/>
            </a:avLst>
          </a:prstGeom>
          <a:solidFill>
            <a:srgbClr val="0066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CF7C017-DD7E-0E44-9CF2-E1505E20BEC3}"/>
              </a:ext>
            </a:extLst>
          </p:cNvPr>
          <p:cNvSpPr txBox="1"/>
          <p:nvPr/>
        </p:nvSpPr>
        <p:spPr>
          <a:xfrm>
            <a:off x="738908" y="81547"/>
            <a:ext cx="79684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Gerardo Barbosa</a:t>
            </a:r>
          </a:p>
        </p:txBody>
      </p:sp>
      <p:sp>
        <p:nvSpPr>
          <p:cNvPr id="4" name="Google Shape;822;p36">
            <a:extLst>
              <a:ext uri="{FF2B5EF4-FFF2-40B4-BE49-F238E27FC236}">
                <a16:creationId xmlns:a16="http://schemas.microsoft.com/office/drawing/2014/main" id="{0D7DF9BF-9A14-DAAF-97AA-B00CDE061F9F}"/>
              </a:ext>
            </a:extLst>
          </p:cNvPr>
          <p:cNvSpPr txBox="1">
            <a:spLocks/>
          </p:cNvSpPr>
          <p:nvPr/>
        </p:nvSpPr>
        <p:spPr>
          <a:xfrm>
            <a:off x="2632838" y="749050"/>
            <a:ext cx="6491448" cy="4312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Some of my IEEE volunteer positions:</a:t>
            </a:r>
          </a:p>
          <a:p>
            <a:pPr marL="0" indent="0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US" sz="8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IEEE Treasurer (2024-2025)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IEEE New Initiatives Committee (2023-2024)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MGA Treasurer (2021-2023)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MGA Board Vice Chair (2019-2020)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MGA </a:t>
            </a:r>
            <a:r>
              <a:rPr lang="en-US" sz="2400" dirty="0" err="1">
                <a:solidFill>
                  <a:schemeClr val="bg1"/>
                </a:solidFill>
                <a:cs typeface="Arial Narrow" panose="020B0604020202020204" pitchFamily="34" charset="0"/>
              </a:rPr>
              <a:t>vTools</a:t>
            </a: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 Committee (2018)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Region 9 Treasurer (2018-2020)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Region Conference Coordinator (2016-2017)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Region 9 Technical Activities (2016-2017)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Monterrey Section Chair (2014-2015)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Monterrey Section Treasurer (2012-2013)</a:t>
            </a:r>
          </a:p>
          <a:p>
            <a:pPr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Monterrey Section GOLD/YP (2010-2011)</a:t>
            </a:r>
          </a:p>
        </p:txBody>
      </p:sp>
      <p:sp>
        <p:nvSpPr>
          <p:cNvPr id="12" name="Google Shape;822;p36">
            <a:extLst>
              <a:ext uri="{FF2B5EF4-FFF2-40B4-BE49-F238E27FC236}">
                <a16:creationId xmlns:a16="http://schemas.microsoft.com/office/drawing/2014/main" id="{13625F28-9216-A6FB-BCEC-16284FA613BC}"/>
              </a:ext>
            </a:extLst>
          </p:cNvPr>
          <p:cNvSpPr txBox="1">
            <a:spLocks/>
          </p:cNvSpPr>
          <p:nvPr/>
        </p:nvSpPr>
        <p:spPr>
          <a:xfrm>
            <a:off x="-43208" y="810272"/>
            <a:ext cx="2247004" cy="396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0066A1"/>
              </a:buClr>
              <a:buFont typeface="LucidaGrande" charset="0"/>
              <a:buChar char="▸"/>
              <a:defRPr sz="16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LucidaGrande" charset="0"/>
              <a:buChar char="-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Wingdings" charset="2"/>
              <a:buChar char="§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Clr>
                <a:srgbClr val="0066A1"/>
              </a:buClr>
              <a:buFont typeface="Courier New" charset="0"/>
              <a:buChar char="o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2015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IEEE-HKN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US" sz="24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2015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Senior Member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US" sz="24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2010 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Became IEEE Volunteer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US" sz="2400" dirty="0">
              <a:solidFill>
                <a:schemeClr val="bg1"/>
              </a:solidFill>
              <a:cs typeface="Arial Narrow" panose="020B0604020202020204" pitchFamily="34" charset="0"/>
            </a:endParaRP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2006</a:t>
            </a:r>
            <a:b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cs typeface="Arial Narrow" panose="020B0604020202020204" pitchFamily="34" charset="0"/>
              </a:rPr>
              <a:t>Joined IEEE</a:t>
            </a:r>
          </a:p>
          <a:p>
            <a:pPr marL="0" indent="0" algn="r">
              <a:spcBef>
                <a:spcPts val="0"/>
              </a:spcBef>
              <a:buClr>
                <a:schemeClr val="bg1"/>
              </a:buClr>
              <a:buSzPct val="100000"/>
              <a:buNone/>
            </a:pPr>
            <a:endParaRPr lang="en-US" sz="2400" dirty="0">
              <a:solidFill>
                <a:schemeClr val="bg1"/>
              </a:solidFill>
              <a:cs typeface="Arial Narrow" panose="020B0604020202020204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E4C6D1-AFF6-D99A-2B03-763876F88365}"/>
              </a:ext>
            </a:extLst>
          </p:cNvPr>
          <p:cNvCxnSpPr/>
          <p:nvPr/>
        </p:nvCxnSpPr>
        <p:spPr>
          <a:xfrm>
            <a:off x="2396356" y="794506"/>
            <a:ext cx="0" cy="41401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9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5DA2CD8-04D8-759D-253D-F90D733DC2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2B987AE0-AC23-62E6-5FF1-DC96C2AD9CB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9058" y="18763"/>
            <a:ext cx="6436426" cy="49278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A85A7-717F-CB97-F8EB-2693AA7168A4}"/>
              </a:ext>
            </a:extLst>
          </p:cNvPr>
          <p:cNvSpPr txBox="1"/>
          <p:nvPr/>
        </p:nvSpPr>
        <p:spPr>
          <a:xfrm>
            <a:off x="4755493" y="37198"/>
            <a:ext cx="7602582" cy="1789611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r>
              <a:rPr lang="en-US" sz="6600" dirty="0">
                <a:solidFill>
                  <a:srgbClr val="008542"/>
                </a:solidFill>
                <a:latin typeface="Impact" panose="020B0806030902050204" pitchFamily="34" charset="0"/>
              </a:rPr>
              <a:t>This one</a:t>
            </a:r>
          </a:p>
        </p:txBody>
      </p:sp>
      <p:sp>
        <p:nvSpPr>
          <p:cNvPr id="6" name="Down Arrow 5">
            <a:extLst>
              <a:ext uri="{FF2B5EF4-FFF2-40B4-BE49-F238E27FC236}">
                <a16:creationId xmlns:a16="http://schemas.microsoft.com/office/drawing/2014/main" id="{99A06848-608F-4E24-86FF-51BA690B4DB6}"/>
              </a:ext>
            </a:extLst>
          </p:cNvPr>
          <p:cNvSpPr/>
          <p:nvPr/>
        </p:nvSpPr>
        <p:spPr>
          <a:xfrm rot="19389744">
            <a:off x="6796044" y="1042806"/>
            <a:ext cx="630260" cy="1892987"/>
          </a:xfrm>
          <a:prstGeom prst="downArrow">
            <a:avLst/>
          </a:prstGeom>
          <a:solidFill>
            <a:srgbClr val="00854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2AE68740-D77E-3526-3F2B-C1281393B6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655" r="11111"/>
          <a:stretch/>
        </p:blipFill>
        <p:spPr bwMode="auto">
          <a:xfrm>
            <a:off x="0" y="0"/>
            <a:ext cx="4572000" cy="495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BCF8DD-51F1-B196-1F08-4CEB8FA316D1}"/>
              </a:ext>
            </a:extLst>
          </p:cNvPr>
          <p:cNvSpPr txBox="1"/>
          <p:nvPr/>
        </p:nvSpPr>
        <p:spPr>
          <a:xfrm>
            <a:off x="488426" y="76951"/>
            <a:ext cx="3223849" cy="792335"/>
          </a:xfrm>
          <a:prstGeom prst="rect">
            <a:avLst/>
          </a:prstGeom>
        </p:spPr>
        <p:txBody>
          <a:bodyPr wrap="none" rtlCol="0">
            <a:noAutofit/>
          </a:bodyPr>
          <a:lstStyle/>
          <a:p>
            <a:pPr algn="ctr"/>
            <a:r>
              <a:rPr lang="en-US" sz="6600" dirty="0">
                <a:solidFill>
                  <a:srgbClr val="FF0000"/>
                </a:solidFill>
                <a:latin typeface="Impact" panose="020B0806030902050204" pitchFamily="34" charset="0"/>
              </a:rPr>
              <a:t>Not this one</a:t>
            </a:r>
          </a:p>
        </p:txBody>
      </p:sp>
      <p:sp>
        <p:nvSpPr>
          <p:cNvPr id="10" name="Down Arrow 9">
            <a:extLst>
              <a:ext uri="{FF2B5EF4-FFF2-40B4-BE49-F238E27FC236}">
                <a16:creationId xmlns:a16="http://schemas.microsoft.com/office/drawing/2014/main" id="{3452C48C-F931-E34D-1474-53C7788A8EFA}"/>
              </a:ext>
            </a:extLst>
          </p:cNvPr>
          <p:cNvSpPr/>
          <p:nvPr/>
        </p:nvSpPr>
        <p:spPr>
          <a:xfrm rot="1351605">
            <a:off x="1514320" y="1098812"/>
            <a:ext cx="630260" cy="1697755"/>
          </a:xfrm>
          <a:prstGeom prst="down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136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1" descr="preencode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530"/>
            <a:ext cx="9143998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1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600" y="1292088"/>
            <a:ext cx="214313" cy="6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1" descr="preencoded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2" cy="1169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1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6840" y="1960743"/>
            <a:ext cx="977190" cy="97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1" descr="preencoded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12608" y="2985148"/>
            <a:ext cx="214313" cy="668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1" descr="preencoded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4272" y="3615236"/>
            <a:ext cx="977190" cy="977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21" descr="preencoded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9737" y="2157876"/>
            <a:ext cx="360045" cy="582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21" descr="preencoded.png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66880" y="3898128"/>
            <a:ext cx="462915" cy="44712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21"/>
          <p:cNvSpPr txBox="1"/>
          <p:nvPr/>
        </p:nvSpPr>
        <p:spPr>
          <a:xfrm>
            <a:off x="-26128" y="2106476"/>
            <a:ext cx="2839898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5" tIns="8050" rIns="16125" bIns="80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800"/>
              <a:buFont typeface="Poppins"/>
              <a:buNone/>
            </a:pPr>
            <a:r>
              <a:rPr lang="en" sz="2800" b="1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REVENUE</a:t>
            </a:r>
            <a:endParaRPr sz="200"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800"/>
              <a:buFont typeface="Poppins"/>
              <a:buNone/>
            </a:pPr>
            <a:r>
              <a:rPr lang="en" sz="2800" b="0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GENERATION</a:t>
            </a:r>
            <a:endParaRPr sz="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1"/>
          <p:cNvSpPr txBox="1"/>
          <p:nvPr/>
        </p:nvSpPr>
        <p:spPr>
          <a:xfrm>
            <a:off x="4474721" y="1519245"/>
            <a:ext cx="4600877" cy="18345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5" tIns="8050" rIns="16125" bIns="8050" anchor="ctr" anchorCtr="0">
            <a:noAutofit/>
          </a:bodyPr>
          <a:lstStyle/>
          <a:p>
            <a:pPr marL="31750"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</a:pPr>
            <a:r>
              <a:rPr lang="en" sz="2000" b="1" u="sng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2024 IEEE Revenue: $639.9M</a:t>
            </a:r>
            <a:endParaRPr sz="100" b="1" u="sng" dirty="0"/>
          </a:p>
          <a:p>
            <a:pPr marL="177800" marR="0" lvl="2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  <a:buFont typeface="Poppins"/>
              <a:buChar char="•"/>
            </a:pPr>
            <a:r>
              <a:rPr lang="en" sz="2000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 Contrib. to Surplus: </a:t>
            </a:r>
            <a:r>
              <a:rPr lang="en" sz="2000" b="0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$59.3M</a:t>
            </a:r>
          </a:p>
          <a:p>
            <a:pPr marL="177800" marR="0" lvl="2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  <a:buFont typeface="Poppins"/>
              <a:buChar char="•"/>
            </a:pPr>
            <a:r>
              <a:rPr lang="en" sz="2000" dirty="0">
                <a:solidFill>
                  <a:srgbClr val="00A896"/>
                </a:solidFill>
                <a:latin typeface="Poppins"/>
                <a:ea typeface="Arial"/>
                <a:cs typeface="Poppins"/>
                <a:sym typeface="Poppins"/>
              </a:rPr>
              <a:t> Net P.I. Activities:      $16.4M</a:t>
            </a:r>
          </a:p>
          <a:p>
            <a:pPr marL="177800" marR="0" lvl="2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  <a:buFont typeface="Poppins"/>
              <a:buChar char="•"/>
            </a:pPr>
            <a:r>
              <a:rPr lang="en" sz="2000" dirty="0">
                <a:solidFill>
                  <a:srgbClr val="00A896"/>
                </a:solidFill>
                <a:latin typeface="Poppins"/>
                <a:ea typeface="Arial"/>
                <a:cs typeface="Poppins"/>
                <a:sym typeface="Poppins"/>
              </a:rPr>
              <a:t> </a:t>
            </a:r>
            <a:r>
              <a:rPr lang="en" sz="2000" b="0" i="0" u="none" strike="noStrike" cap="none" dirty="0">
                <a:solidFill>
                  <a:srgbClr val="00A896"/>
                </a:solidFill>
                <a:latin typeface="Poppins"/>
                <a:ea typeface="Arial"/>
                <a:cs typeface="Poppins"/>
                <a:sym typeface="Poppins"/>
              </a:rPr>
              <a:t>Operating Income: $42.9M</a:t>
            </a:r>
            <a:endParaRPr sz="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1"/>
          <p:cNvSpPr txBox="1"/>
          <p:nvPr/>
        </p:nvSpPr>
        <p:spPr>
          <a:xfrm>
            <a:off x="-519904" y="3692388"/>
            <a:ext cx="3346018" cy="82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5" tIns="8050" rIns="16125" bIns="805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800"/>
              <a:buFont typeface="Poppins"/>
              <a:buNone/>
            </a:pPr>
            <a:r>
              <a:rPr lang="en" sz="2800" b="1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NET SURPLUS </a:t>
            </a:r>
            <a:br>
              <a:rPr lang="en" sz="2800" b="1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en" sz="2800" i="0" u="none" strike="noStrike" cap="none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&amp; </a:t>
            </a:r>
            <a:r>
              <a:rPr lang="en" sz="2800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NET ASSETS</a:t>
            </a:r>
            <a:endParaRPr sz="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1"/>
          <p:cNvSpPr txBox="1"/>
          <p:nvPr/>
        </p:nvSpPr>
        <p:spPr>
          <a:xfrm>
            <a:off x="576865" y="413253"/>
            <a:ext cx="6059278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5" tIns="8050" rIns="16125" bIns="80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800" b="1" dirty="0">
                <a:solidFill>
                  <a:srgbClr val="082238"/>
                </a:solidFill>
                <a:latin typeface="Poppins"/>
                <a:ea typeface="Poppins"/>
                <a:cs typeface="Poppins"/>
                <a:sym typeface="Poppins"/>
              </a:rPr>
              <a:t>2024 </a:t>
            </a:r>
            <a:r>
              <a:rPr lang="en" sz="2800" b="1" i="1" u="sng" dirty="0">
                <a:solidFill>
                  <a:srgbClr val="082238"/>
                </a:solidFill>
                <a:latin typeface="Poppins"/>
                <a:ea typeface="Poppins"/>
                <a:cs typeface="Poppins"/>
                <a:sym typeface="Poppins"/>
              </a:rPr>
              <a:t>PRELIMINARY</a:t>
            </a:r>
            <a:r>
              <a:rPr lang="en" sz="2800" b="1" i="1" dirty="0">
                <a:solidFill>
                  <a:srgbClr val="082238"/>
                </a:solidFill>
                <a:latin typeface="Poppins"/>
                <a:ea typeface="Poppins"/>
                <a:cs typeface="Poppins"/>
                <a:sym typeface="Poppins"/>
              </a:rPr>
              <a:t>*</a:t>
            </a:r>
            <a:r>
              <a:rPr lang="en" sz="2800" b="1" dirty="0">
                <a:solidFill>
                  <a:srgbClr val="082238"/>
                </a:solidFill>
                <a:latin typeface="Poppins"/>
                <a:ea typeface="Poppins"/>
                <a:cs typeface="Poppins"/>
                <a:sym typeface="Poppins"/>
              </a:rPr>
              <a:t> ACTUALS</a:t>
            </a:r>
            <a:endParaRPr sz="2800" b="1" dirty="0">
              <a:solidFill>
                <a:srgbClr val="082238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7" name="Google Shape;107;p21"/>
          <p:cNvSpPr txBox="1"/>
          <p:nvPr/>
        </p:nvSpPr>
        <p:spPr>
          <a:xfrm>
            <a:off x="4474721" y="3718063"/>
            <a:ext cx="4425629" cy="7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6125" tIns="8050" rIns="16125" bIns="8050" anchor="ctr" anchorCtr="0">
            <a:noAutofit/>
          </a:bodyPr>
          <a:lstStyle/>
          <a:p>
            <a:pPr marL="31750" marR="0" lvl="2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</a:pPr>
            <a:r>
              <a:rPr lang="en" sz="2300" b="1" dirty="0">
                <a:solidFill>
                  <a:srgbClr val="00A896"/>
                </a:solidFill>
                <a:latin typeface="Poppins"/>
                <a:ea typeface="Poppins"/>
                <a:cs typeface="Poppins"/>
                <a:sym typeface="Poppins"/>
              </a:rPr>
              <a:t>Net Surplus: $133.7M</a:t>
            </a:r>
          </a:p>
          <a:p>
            <a:pPr marL="177800" marR="0" lvl="2" indent="-1460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A896"/>
              </a:buClr>
              <a:buSzPts val="2300"/>
              <a:buFont typeface="Poppins"/>
              <a:buChar char="•"/>
            </a:pPr>
            <a:r>
              <a:rPr lang="en" sz="2300" b="0" i="0" u="none" strike="noStrike" cap="none" dirty="0">
                <a:solidFill>
                  <a:srgbClr val="00A896"/>
                </a:solidFill>
                <a:latin typeface="Poppins"/>
                <a:ea typeface="Arial"/>
                <a:cs typeface="Poppins"/>
                <a:sym typeface="Poppins"/>
              </a:rPr>
              <a:t>Net Assets:   $1,120M</a:t>
            </a:r>
            <a:endParaRPr sz="3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1" descr="preencoded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161909" y="800737"/>
            <a:ext cx="939122" cy="58292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1"/>
          <p:cNvSpPr/>
          <p:nvPr/>
        </p:nvSpPr>
        <p:spPr>
          <a:xfrm>
            <a:off x="4100575" y="4978225"/>
            <a:ext cx="1021800" cy="14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7965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Poppins"/>
              <a:buNone/>
            </a:pPr>
            <a:r>
              <a:rPr lang="en" sz="9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IEEE PROPRIETARY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21"/>
          <p:cNvSpPr txBox="1">
            <a:spLocks noGrp="1"/>
          </p:cNvSpPr>
          <p:nvPr>
            <p:ph type="sldNum" idx="12"/>
          </p:nvPr>
        </p:nvSpPr>
        <p:spPr>
          <a:xfrm>
            <a:off x="8626710" y="4794653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3</a:t>
            </a:fld>
            <a:endParaRPr sz="9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8517FF-B44B-9C6C-9ADF-2A332308E190}"/>
              </a:ext>
            </a:extLst>
          </p:cNvPr>
          <p:cNvSpPr txBox="1"/>
          <p:nvPr/>
        </p:nvSpPr>
        <p:spPr>
          <a:xfrm>
            <a:off x="7225258" y="4727684"/>
            <a:ext cx="1779323" cy="411613"/>
          </a:xfrm>
          <a:prstGeom prst="rect">
            <a:avLst/>
          </a:prstGeom>
        </p:spPr>
        <p:txBody>
          <a:bodyPr wrap="none" rtlCol="0"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* Unaudited</a:t>
            </a:r>
          </a:p>
        </p:txBody>
      </p:sp>
      <p:pic>
        <p:nvPicPr>
          <p:cNvPr id="5" name="Picture 4" descr="A blue and black logo&#10;&#10;AI-generated content may be incorrect.">
            <a:extLst>
              <a:ext uri="{FF2B5EF4-FFF2-40B4-BE49-F238E27FC236}">
                <a16:creationId xmlns:a16="http://schemas.microsoft.com/office/drawing/2014/main" id="{E0E0A2A9-0CF9-CD32-A1A2-9DF79A5836C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9299" y="304332"/>
            <a:ext cx="1522620" cy="445645"/>
          </a:xfrm>
          <a:prstGeom prst="rect">
            <a:avLst/>
          </a:prstGeom>
        </p:spPr>
      </p:pic>
      <p:sp>
        <p:nvSpPr>
          <p:cNvPr id="3" name="Right Arrow 2">
            <a:extLst>
              <a:ext uri="{FF2B5EF4-FFF2-40B4-BE49-F238E27FC236}">
                <a16:creationId xmlns:a16="http://schemas.microsoft.com/office/drawing/2014/main" id="{4F9803B2-2639-C169-CF35-8310E0DAD7B8}"/>
              </a:ext>
            </a:extLst>
          </p:cNvPr>
          <p:cNvSpPr/>
          <p:nvPr/>
        </p:nvSpPr>
        <p:spPr>
          <a:xfrm>
            <a:off x="6684385" y="4754845"/>
            <a:ext cx="561843" cy="278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7"/>
          <p:cNvSpPr txBox="1"/>
          <p:nvPr/>
        </p:nvSpPr>
        <p:spPr>
          <a:xfrm>
            <a:off x="404025" y="481725"/>
            <a:ext cx="8382528" cy="4281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750" b="1" dirty="0">
                <a:solidFill>
                  <a:srgbClr val="0066A1"/>
                </a:solidFill>
              </a:rPr>
              <a:t>Public Imperatives Activities</a:t>
            </a:r>
            <a:endParaRPr sz="2250" b="1" dirty="0">
              <a:solidFill>
                <a:srgbClr val="4A86E8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 dirty="0">
                <a:solidFill>
                  <a:schemeClr val="dk1"/>
                </a:solidFill>
              </a:rPr>
              <a:t>“Social good activities that are directed at the general public. They are generally related to the promotion of the public’s understanding and appreciation of our fields of interest and/or positioning our technical expertise in ways to benefit humanity.  </a:t>
            </a:r>
            <a:r>
              <a:rPr lang="en" sz="2200" u="sng" dirty="0">
                <a:solidFill>
                  <a:schemeClr val="dk1"/>
                </a:solidFill>
              </a:rPr>
              <a:t>Typically, these activities are not expected to create a financial surplus</a:t>
            </a:r>
            <a:r>
              <a:rPr lang="en" sz="2200" dirty="0">
                <a:solidFill>
                  <a:schemeClr val="dk1"/>
                </a:solidFill>
              </a:rPr>
              <a:t>.”</a:t>
            </a:r>
            <a:endParaRPr sz="2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2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50" b="1" dirty="0">
                <a:solidFill>
                  <a:schemeClr val="dk1"/>
                </a:solidFill>
              </a:rPr>
              <a:t>Updated definition as adopted by the Board of Directors in November 2024</a:t>
            </a:r>
            <a:endParaRPr sz="2050" b="1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ocument with text on it&#10;&#10;AI-generated content may be incorrect.">
            <a:extLst>
              <a:ext uri="{FF2B5EF4-FFF2-40B4-BE49-F238E27FC236}">
                <a16:creationId xmlns:a16="http://schemas.microsoft.com/office/drawing/2014/main" id="{6873DED2-83E3-90EF-D760-6110A301642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41" y="1494763"/>
            <a:ext cx="8848460" cy="230861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8DEC24BB-71AA-C7F1-46C0-6F5E06A1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Finance Operations Manual </a:t>
            </a:r>
            <a:r>
              <a:rPr lang="en-US" dirty="0">
                <a:solidFill>
                  <a:srgbClr val="FF0000"/>
                </a:solidFill>
              </a:rPr>
              <a:t>(FOM)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DF25FC6-0462-137E-F4C8-F1B6F073E5E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Currently Working on Version 54, work on version 1 began 25 years ago</a:t>
            </a:r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D429EFEC-3F72-44CB-1DA7-8F82A6198AD4}"/>
              </a:ext>
            </a:extLst>
          </p:cNvPr>
          <p:cNvSpPr/>
          <p:nvPr/>
        </p:nvSpPr>
        <p:spPr>
          <a:xfrm>
            <a:off x="357809" y="3379303"/>
            <a:ext cx="561843" cy="2782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036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70C77D-A4C0-4900-C7CA-BE93ADA45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F8AA2-2155-0994-98B2-293DAE530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gerardo@ieee.org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E4BE96-B00A-65B0-03E3-03415D4B0C9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6028029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1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16-DCI-113_Branded_PPT_Template_B_Final_FullScreen" id="{42F2A728-38A7-F741-8697-F23A46403293}" vid="{291ADA43-C1E7-0449-827C-A2959B3E2CF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1430</TotalTime>
  <Words>255</Words>
  <Application>Microsoft Macintosh PowerPoint</Application>
  <PresentationFormat>On-screen Show (16:9)</PresentationFormat>
  <Paragraphs>50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Arial Narrow</vt:lpstr>
      <vt:lpstr>Calibri</vt:lpstr>
      <vt:lpstr>Courier New</vt:lpstr>
      <vt:lpstr>Impact</vt:lpstr>
      <vt:lpstr>LucidaGrande</vt:lpstr>
      <vt:lpstr>Poppins</vt:lpstr>
      <vt:lpstr>Wingdings</vt:lpstr>
      <vt:lpstr>Theme 1</vt:lpstr>
      <vt:lpstr>PowerPoint Presentation</vt:lpstr>
      <vt:lpstr>PowerPoint Presentation</vt:lpstr>
      <vt:lpstr>PowerPoint Presentation</vt:lpstr>
      <vt:lpstr>PowerPoint Presentation</vt:lpstr>
      <vt:lpstr>IEEE Finance Operations Manual (FOM)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Gerardo Barbosa</cp:lastModifiedBy>
  <cp:revision>97</cp:revision>
  <dcterms:created xsi:type="dcterms:W3CDTF">2016-10-24T19:40:55Z</dcterms:created>
  <dcterms:modified xsi:type="dcterms:W3CDTF">2025-03-29T17:12:11Z</dcterms:modified>
</cp:coreProperties>
</file>